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0"/>
  </p:notesMasterIdLst>
  <p:sldIdLst>
    <p:sldId id="256" r:id="rId2"/>
    <p:sldId id="257" r:id="rId3"/>
    <p:sldId id="258" r:id="rId4"/>
    <p:sldId id="271" r:id="rId5"/>
    <p:sldId id="272" r:id="rId6"/>
    <p:sldId id="267" r:id="rId7"/>
    <p:sldId id="269" r:id="rId8"/>
    <p:sldId id="268" r:id="rId9"/>
    <p:sldId id="270" r:id="rId10"/>
    <p:sldId id="263" r:id="rId11"/>
    <p:sldId id="264" r:id="rId12"/>
    <p:sldId id="265" r:id="rId13"/>
    <p:sldId id="266" r:id="rId14"/>
    <p:sldId id="273" r:id="rId15"/>
    <p:sldId id="259" r:id="rId16"/>
    <p:sldId id="260" r:id="rId17"/>
    <p:sldId id="261" r:id="rId18"/>
    <p:sldId id="26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p:restoredTop sz="87169"/>
  </p:normalViewPr>
  <p:slideViewPr>
    <p:cSldViewPr snapToGrid="0" snapToObjects="1">
      <p:cViewPr varScale="1">
        <p:scale>
          <a:sx n="132" d="100"/>
          <a:sy n="132" d="100"/>
        </p:scale>
        <p:origin x="192"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A2A696-83EA-5840-967B-AF6FCC4E9F1B}" type="datetimeFigureOut">
              <a:rPr lang="en-US" smtClean="0"/>
              <a:t>2/25/18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2EFAE0-F889-0D49-886A-84D5179F7433}" type="slidenum">
              <a:rPr lang="en-US" smtClean="0"/>
              <a:t>‹#›</a:t>
            </a:fld>
            <a:endParaRPr lang="en-US"/>
          </a:p>
        </p:txBody>
      </p:sp>
    </p:spTree>
    <p:extLst>
      <p:ext uri="{BB962C8B-B14F-4D97-AF65-F5344CB8AC3E}">
        <p14:creationId xmlns:p14="http://schemas.microsoft.com/office/powerpoint/2010/main" val="1018752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artifact sizes keep growing as the application functionality evolves</a:t>
            </a:r>
          </a:p>
          <a:p>
            <a:pPr marL="171450" indent="-171450">
              <a:buFont typeface="Arial" panose="020B0604020202020204" pitchFamily="34" charset="0"/>
              <a:buChar char="•"/>
            </a:pPr>
            <a:r>
              <a:rPr lang="en-US" dirty="0"/>
              <a:t>Every node in a deployment topology would ideally have to be of the same computation power</a:t>
            </a:r>
          </a:p>
          <a:p>
            <a:pPr marL="171450" indent="-171450">
              <a:buFont typeface="Arial" panose="020B0604020202020204" pitchFamily="34" charset="0"/>
              <a:buChar char="•"/>
            </a:pPr>
            <a:r>
              <a:rPr lang="en-US" dirty="0"/>
              <a:t>Deployment rollback would ideally bring the complete application back to the previous best known state</a:t>
            </a:r>
          </a:p>
          <a:p>
            <a:pPr marL="171450" indent="-171450">
              <a:buFont typeface="Arial" panose="020B0604020202020204" pitchFamily="34" charset="0"/>
              <a:buChar char="•"/>
            </a:pPr>
            <a:r>
              <a:rPr lang="en-US" dirty="0"/>
              <a:t>Any small change in the application would have undergo the complete lifecycle of all the quality checks and deployment across.</a:t>
            </a:r>
          </a:p>
          <a:p>
            <a:pPr marL="171450" indent="-171450">
              <a:buFont typeface="Arial" panose="020B0604020202020204" pitchFamily="34" charset="0"/>
              <a:buChar char="•"/>
            </a:pPr>
            <a:r>
              <a:rPr lang="en-US" dirty="0"/>
              <a:t>The other big challenge would be is session stickiness. (Session stickiness is the concept is re-routing a request back to the same node in a cluster served every time). </a:t>
            </a:r>
          </a:p>
          <a:p>
            <a:pPr marL="171450" indent="-171450">
              <a:buFont typeface="Arial" panose="020B0604020202020204" pitchFamily="34" charset="0"/>
              <a:buChar char="•"/>
            </a:pPr>
            <a:r>
              <a:rPr lang="en-US" dirty="0"/>
              <a:t>The only option left to scale the application would be in terms of infrastructure in terms of computation or slicing the application into modules.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E2EFAE0-F889-0D49-886A-84D5179F7433}" type="slidenum">
              <a:rPr lang="en-US" smtClean="0"/>
              <a:t>3</a:t>
            </a:fld>
            <a:endParaRPr lang="en-US"/>
          </a:p>
        </p:txBody>
      </p:sp>
    </p:spTree>
    <p:extLst>
      <p:ext uri="{BB962C8B-B14F-4D97-AF65-F5344CB8AC3E}">
        <p14:creationId xmlns:p14="http://schemas.microsoft.com/office/powerpoint/2010/main" val="10893112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D796263-00C9-1344-90C6-C283F914866C}" type="datetime1">
              <a:rPr lang="en-IN" smtClean="0"/>
              <a:t>25/02/18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2917EAF-1D8B-184F-8332-67E8AD58493B}" type="datetime1">
              <a:rPr lang="en-IN" smtClean="0"/>
              <a:t>25/02/18</a:t>
            </a:fld>
            <a:endParaRPr lang="en-US" dirty="0"/>
          </a:p>
        </p:txBody>
      </p:sp>
      <p:sp>
        <p:nvSpPr>
          <p:cNvPr id="6" name="Footer Placeholder 5"/>
          <p:cNvSpPr>
            <a:spLocks noGrp="1"/>
          </p:cNvSpPr>
          <p:nvPr>
            <p:ph type="ftr" sz="quarter" idx="11"/>
          </p:nvPr>
        </p:nvSpPr>
        <p:spPr/>
        <p:txBody>
          <a:bodyPr/>
          <a:lstStyle/>
          <a:p>
            <a:r>
              <a:rPr lang="en-US"/>
              <a:t>© Please be shameless to copy any slide you need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DB5E91-CACC-8E4A-B81F-739787B97C69}" type="datetime1">
              <a:rPr lang="en-IN" smtClean="0"/>
              <a:t>25/02/18</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C347C2B-0A80-2549-B0A4-1E94128F9F39}" type="datetime1">
              <a:rPr lang="en-IN" smtClean="0"/>
              <a:t>25/02/18</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46E987-71C4-EE45-B34F-5A3AD912C76D}" type="datetime1">
              <a:rPr lang="en-IN" smtClean="0"/>
              <a:t>25/02/18</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652BF07-02B0-F547-8A60-F3D70BA28F45}" type="datetime1">
              <a:rPr lang="en-IN" smtClean="0"/>
              <a:t>25/02/18</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CAECA1-7991-8143-8A02-7C422DCFE30A}" type="datetime1">
              <a:rPr lang="en-IN" smtClean="0"/>
              <a:t>25/02/18</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934CB-14C7-C549-AA53-C6A35DA02CE3}" type="datetime1">
              <a:rPr lang="en-IN" smtClean="0"/>
              <a:t>25/02/18</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CB552A-8BC0-EB4C-BBAC-18D161305B62}" type="datetime1">
              <a:rPr lang="en-IN" smtClean="0"/>
              <a:t>25/02/18</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BFD32F-C8F8-5A4C-93B8-A1C7E116B80E}" type="datetime1">
              <a:rPr lang="en-IN" smtClean="0"/>
              <a:t>25/02/18</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82E2E61-F6C7-2045-9F11-88286B30CD27}" type="datetime1">
              <a:rPr lang="en-IN" smtClean="0"/>
              <a:t>25/02/18</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D936D2-4CA0-0C47-A79F-7543176F832F}" type="datetime1">
              <a:rPr lang="en-IN" smtClean="0"/>
              <a:t>25/02/18</a:t>
            </a:fld>
            <a:endParaRPr lang="en-US" dirty="0"/>
          </a:p>
        </p:txBody>
      </p:sp>
      <p:sp>
        <p:nvSpPr>
          <p:cNvPr id="6" name="Footer Placeholder 5"/>
          <p:cNvSpPr>
            <a:spLocks noGrp="1"/>
          </p:cNvSpPr>
          <p:nvPr>
            <p:ph type="ftr" sz="quarter" idx="11"/>
          </p:nvPr>
        </p:nvSpPr>
        <p:spPr/>
        <p:txBody>
          <a:bodyPr/>
          <a:lstStyle/>
          <a:p>
            <a:r>
              <a:rPr lang="en-US"/>
              <a:t>© Please be shameless to copy any slide you need 😁</a:t>
            </a:r>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CC0FE8-E8A2-4A4F-9ABB-02F294116E2B}" type="datetime1">
              <a:rPr lang="en-IN" smtClean="0"/>
              <a:t>25/02/18</a:t>
            </a:fld>
            <a:endParaRPr lang="en-US" dirty="0"/>
          </a:p>
        </p:txBody>
      </p:sp>
      <p:sp>
        <p:nvSpPr>
          <p:cNvPr id="8" name="Footer Placeholder 7"/>
          <p:cNvSpPr>
            <a:spLocks noGrp="1"/>
          </p:cNvSpPr>
          <p:nvPr>
            <p:ph type="ftr" sz="quarter" idx="11"/>
          </p:nvPr>
        </p:nvSpPr>
        <p:spPr/>
        <p:txBody>
          <a:bodyPr/>
          <a:lstStyle/>
          <a:p>
            <a:r>
              <a:rPr lang="en-US"/>
              <a:t>© Please be shameless to copy any slide you need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3937E6-DA62-4149-AAB7-12C667A9B398}" type="datetime1">
              <a:rPr lang="en-IN" smtClean="0"/>
              <a:t>25/02/18</a:t>
            </a:fld>
            <a:endParaRPr lang="en-US" dirty="0"/>
          </a:p>
        </p:txBody>
      </p:sp>
      <p:sp>
        <p:nvSpPr>
          <p:cNvPr id="4" name="Footer Placeholder 3"/>
          <p:cNvSpPr>
            <a:spLocks noGrp="1"/>
          </p:cNvSpPr>
          <p:nvPr>
            <p:ph type="ftr" sz="quarter" idx="11"/>
          </p:nvPr>
        </p:nvSpPr>
        <p:spPr/>
        <p:txBody>
          <a:bodyPr/>
          <a:lstStyle/>
          <a:p>
            <a:r>
              <a:rPr lang="en-US"/>
              <a:t>© Please be shameless to copy any slide you need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48BCD-4E80-9F43-9F58-F6A94312C504}" type="datetime1">
              <a:rPr lang="en-IN" smtClean="0"/>
              <a:t>25/02/18</a:t>
            </a:fld>
            <a:endParaRPr lang="en-US" dirty="0"/>
          </a:p>
        </p:txBody>
      </p:sp>
      <p:sp>
        <p:nvSpPr>
          <p:cNvPr id="3" name="Footer Placeholder 2"/>
          <p:cNvSpPr>
            <a:spLocks noGrp="1"/>
          </p:cNvSpPr>
          <p:nvPr>
            <p:ph type="ftr" sz="quarter" idx="11"/>
          </p:nvPr>
        </p:nvSpPr>
        <p:spPr/>
        <p:txBody>
          <a:bodyPr/>
          <a:lstStyle/>
          <a:p>
            <a:r>
              <a:rPr lang="en-US"/>
              <a:t>© Please be shameless to copy any slide you need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3C83CF9-1889-B14D-AD6F-0E83144979F8}" type="datetime1">
              <a:rPr lang="en-IN" smtClean="0"/>
              <a:t>25/02/18</a:t>
            </a:fld>
            <a:endParaRPr lang="en-US" dirty="0"/>
          </a:p>
        </p:txBody>
      </p:sp>
      <p:sp>
        <p:nvSpPr>
          <p:cNvPr id="6" name="Footer Placeholder 5"/>
          <p:cNvSpPr>
            <a:spLocks noGrp="1"/>
          </p:cNvSpPr>
          <p:nvPr>
            <p:ph type="ftr" sz="quarter" idx="11"/>
          </p:nvPr>
        </p:nvSpPr>
        <p:spPr/>
        <p:txBody>
          <a:bodyPr/>
          <a:lstStyle/>
          <a:p>
            <a:r>
              <a:rPr lang="en-US"/>
              <a:t>© Please be shameless to copy any slide you need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08192F9-6C8F-E64D-87A4-45666FC23422}" type="datetime1">
              <a:rPr lang="en-IN" smtClean="0"/>
              <a:t>25/02/18</a:t>
            </a:fld>
            <a:endParaRPr lang="en-US" dirty="0"/>
          </a:p>
        </p:txBody>
      </p:sp>
      <p:sp>
        <p:nvSpPr>
          <p:cNvPr id="6" name="Footer Placeholder 5"/>
          <p:cNvSpPr>
            <a:spLocks noGrp="1"/>
          </p:cNvSpPr>
          <p:nvPr>
            <p:ph type="ftr" sz="quarter" idx="11"/>
          </p:nvPr>
        </p:nvSpPr>
        <p:spPr/>
        <p:txBody>
          <a:bodyPr/>
          <a:lstStyle/>
          <a:p>
            <a:r>
              <a:rPr lang="en-US"/>
              <a:t>© Please be shameless to copy any slide you need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7E110BE-9D75-C74A-B677-C6F8A8F2D089}" type="datetime1">
              <a:rPr lang="en-IN" smtClean="0"/>
              <a:t>25/02/18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Please be shameless to copy any slide you need 😁</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spring.io/projects/spring-cloud"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1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Virtualizati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Operating-system-level_virtualizat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B113F-45F5-444E-B1C4-3D456E15AB83}"/>
              </a:ext>
            </a:extLst>
          </p:cNvPr>
          <p:cNvSpPr>
            <a:spLocks noGrp="1"/>
          </p:cNvSpPr>
          <p:nvPr>
            <p:ph type="ctrTitle"/>
          </p:nvPr>
        </p:nvSpPr>
        <p:spPr/>
        <p:txBody>
          <a:bodyPr/>
          <a:lstStyle/>
          <a:p>
            <a:r>
              <a:rPr lang="en-US" dirty="0"/>
              <a:t>Let’s </a:t>
            </a:r>
            <a:r>
              <a:rPr lang="en-US" dirty="0" err="1"/>
              <a:t>Microservices</a:t>
            </a:r>
            <a:endParaRPr lang="en-US" dirty="0"/>
          </a:p>
        </p:txBody>
      </p:sp>
      <p:sp>
        <p:nvSpPr>
          <p:cNvPr id="3" name="Subtitle 2">
            <a:extLst>
              <a:ext uri="{FF2B5EF4-FFF2-40B4-BE49-F238E27FC236}">
                <a16:creationId xmlns:a16="http://schemas.microsoft.com/office/drawing/2014/main" id="{1C1FC312-8582-D24A-B6DE-10F62A4C2F30}"/>
              </a:ext>
            </a:extLst>
          </p:cNvPr>
          <p:cNvSpPr>
            <a:spLocks noGrp="1"/>
          </p:cNvSpPr>
          <p:nvPr>
            <p:ph type="subTitle" idx="1"/>
          </p:nvPr>
        </p:nvSpPr>
        <p:spPr/>
        <p:txBody>
          <a:bodyPr/>
          <a:lstStyle/>
          <a:p>
            <a:r>
              <a:rPr lang="en-US" dirty="0"/>
              <a:t>By</a:t>
            </a:r>
          </a:p>
          <a:p>
            <a:r>
              <a:rPr lang="en-US" dirty="0"/>
              <a:t>Subrahmanyam Devarakonda</a:t>
            </a:r>
          </a:p>
        </p:txBody>
      </p:sp>
    </p:spTree>
    <p:extLst>
      <p:ext uri="{BB962C8B-B14F-4D97-AF65-F5344CB8AC3E}">
        <p14:creationId xmlns:p14="http://schemas.microsoft.com/office/powerpoint/2010/main" val="87095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A305-D985-6748-8563-B74EBA9BFA23}"/>
              </a:ext>
            </a:extLst>
          </p:cNvPr>
          <p:cNvSpPr>
            <a:spLocks noGrp="1"/>
          </p:cNvSpPr>
          <p:nvPr>
            <p:ph type="title"/>
          </p:nvPr>
        </p:nvSpPr>
        <p:spPr/>
        <p:txBody>
          <a:bodyPr/>
          <a:lstStyle/>
          <a:p>
            <a:r>
              <a:rPr lang="en-US" dirty="0"/>
              <a:t>The </a:t>
            </a:r>
            <a:r>
              <a:rPr lang="en-US" dirty="0" err="1"/>
              <a:t>estore</a:t>
            </a:r>
            <a:r>
              <a:rPr lang="en-US" dirty="0"/>
              <a:t> monolithic architecture</a:t>
            </a:r>
          </a:p>
        </p:txBody>
      </p:sp>
      <p:sp>
        <p:nvSpPr>
          <p:cNvPr id="4" name="TextBox 3">
            <a:extLst>
              <a:ext uri="{FF2B5EF4-FFF2-40B4-BE49-F238E27FC236}">
                <a16:creationId xmlns:a16="http://schemas.microsoft.com/office/drawing/2014/main" id="{FC0E3392-3BBE-824E-811F-2E4D9924824F}"/>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10</a:t>
            </a:r>
          </a:p>
        </p:txBody>
      </p:sp>
      <p:sp>
        <p:nvSpPr>
          <p:cNvPr id="5" name="Oval 4">
            <a:extLst>
              <a:ext uri="{FF2B5EF4-FFF2-40B4-BE49-F238E27FC236}">
                <a16:creationId xmlns:a16="http://schemas.microsoft.com/office/drawing/2014/main" id="{2992E872-E0C7-8D4C-BFBE-59DB1F684243}"/>
              </a:ext>
            </a:extLst>
          </p:cNvPr>
          <p:cNvSpPr/>
          <p:nvPr/>
        </p:nvSpPr>
        <p:spPr>
          <a:xfrm>
            <a:off x="1295402" y="3410908"/>
            <a:ext cx="976160" cy="1016713"/>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61DA3E3-1B8B-3041-A2D4-C74FC0F267BB}"/>
              </a:ext>
            </a:extLst>
          </p:cNvPr>
          <p:cNvSpPr txBox="1"/>
          <p:nvPr/>
        </p:nvSpPr>
        <p:spPr>
          <a:xfrm>
            <a:off x="1471848" y="3810041"/>
            <a:ext cx="643125" cy="230832"/>
          </a:xfrm>
          <a:prstGeom prst="rect">
            <a:avLst/>
          </a:prstGeom>
          <a:noFill/>
        </p:spPr>
        <p:txBody>
          <a:bodyPr wrap="none" rtlCol="0">
            <a:spAutoFit/>
          </a:bodyPr>
          <a:lstStyle/>
          <a:p>
            <a:r>
              <a:rPr lang="en-US" sz="900" b="1" dirty="0"/>
              <a:t>CLIENT</a:t>
            </a:r>
            <a:endParaRPr lang="en-US" b="1" dirty="0"/>
          </a:p>
        </p:txBody>
      </p:sp>
      <p:sp>
        <p:nvSpPr>
          <p:cNvPr id="8" name="Rectangle 7">
            <a:extLst>
              <a:ext uri="{FF2B5EF4-FFF2-40B4-BE49-F238E27FC236}">
                <a16:creationId xmlns:a16="http://schemas.microsoft.com/office/drawing/2014/main" id="{28C748BC-E3B5-2147-A1B5-B131F501FD60}"/>
              </a:ext>
            </a:extLst>
          </p:cNvPr>
          <p:cNvSpPr/>
          <p:nvPr/>
        </p:nvSpPr>
        <p:spPr>
          <a:xfrm>
            <a:off x="3352341" y="2755900"/>
            <a:ext cx="5859036" cy="2589196"/>
          </a:xfrm>
          <a:prstGeom prst="rect">
            <a:avLst/>
          </a:prstGeom>
          <a:noFill/>
          <a:ln>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4D136A28-A13F-E248-B61A-AB14CCCFCC3E}"/>
              </a:ext>
            </a:extLst>
          </p:cNvPr>
          <p:cNvSpPr/>
          <p:nvPr/>
        </p:nvSpPr>
        <p:spPr>
          <a:xfrm>
            <a:off x="10173903" y="3420533"/>
            <a:ext cx="972151" cy="989620"/>
          </a:xfrm>
          <a:prstGeom prst="flowChartMagneticDisk">
            <a:avLst/>
          </a:prstGeom>
          <a:noFill/>
          <a:ln>
            <a:solidFill>
              <a:srgbClr val="00206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0804A21-5114-E149-BFDC-4B9DAD6EE68F}"/>
              </a:ext>
            </a:extLst>
          </p:cNvPr>
          <p:cNvSpPr txBox="1"/>
          <p:nvPr/>
        </p:nvSpPr>
        <p:spPr>
          <a:xfrm>
            <a:off x="10407344" y="3938514"/>
            <a:ext cx="505267" cy="369332"/>
          </a:xfrm>
          <a:prstGeom prst="rect">
            <a:avLst/>
          </a:prstGeom>
          <a:noFill/>
        </p:spPr>
        <p:txBody>
          <a:bodyPr wrap="none" rtlCol="0">
            <a:spAutoFit/>
          </a:bodyPr>
          <a:lstStyle/>
          <a:p>
            <a:r>
              <a:rPr lang="en-US" dirty="0"/>
              <a:t>DB</a:t>
            </a:r>
          </a:p>
        </p:txBody>
      </p:sp>
      <p:sp>
        <p:nvSpPr>
          <p:cNvPr id="11" name="Rounded Rectangle 10">
            <a:extLst>
              <a:ext uri="{FF2B5EF4-FFF2-40B4-BE49-F238E27FC236}">
                <a16:creationId xmlns:a16="http://schemas.microsoft.com/office/drawing/2014/main" id="{43539A30-E9C8-8A43-9B7D-E6773AB410D4}"/>
              </a:ext>
            </a:extLst>
          </p:cNvPr>
          <p:cNvSpPr/>
          <p:nvPr/>
        </p:nvSpPr>
        <p:spPr>
          <a:xfrm>
            <a:off x="3628724" y="2868328"/>
            <a:ext cx="1126156" cy="2348565"/>
          </a:xfrm>
          <a:prstGeom prst="roundRect">
            <a:avLst/>
          </a:prstGeom>
          <a:noFill/>
          <a:ln>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5FCE693-ED45-DE49-9615-8D90885F8D3D}"/>
              </a:ext>
            </a:extLst>
          </p:cNvPr>
          <p:cNvSpPr/>
          <p:nvPr/>
        </p:nvSpPr>
        <p:spPr>
          <a:xfrm>
            <a:off x="5211378" y="2876215"/>
            <a:ext cx="1725158" cy="2348565"/>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FDD1CA3-2775-0745-9ADB-8170D4F180E0}"/>
              </a:ext>
            </a:extLst>
          </p:cNvPr>
          <p:cNvSpPr txBox="1"/>
          <p:nvPr/>
        </p:nvSpPr>
        <p:spPr>
          <a:xfrm>
            <a:off x="5528816" y="4873384"/>
            <a:ext cx="1090282" cy="276999"/>
          </a:xfrm>
          <a:prstGeom prst="rect">
            <a:avLst/>
          </a:prstGeom>
          <a:noFill/>
        </p:spPr>
        <p:txBody>
          <a:bodyPr wrap="square" rtlCol="0">
            <a:spAutoFit/>
          </a:bodyPr>
          <a:lstStyle/>
          <a:p>
            <a:pPr algn="ctr"/>
            <a:r>
              <a:rPr lang="en-US" sz="1200" b="1" i="1" dirty="0">
                <a:solidFill>
                  <a:srgbClr val="FF0000"/>
                </a:solidFill>
              </a:rPr>
              <a:t>Service Layer</a:t>
            </a:r>
            <a:endParaRPr lang="en-US" b="1" i="1" dirty="0">
              <a:solidFill>
                <a:srgbClr val="FF0000"/>
              </a:solidFill>
            </a:endParaRPr>
          </a:p>
        </p:txBody>
      </p:sp>
      <p:sp>
        <p:nvSpPr>
          <p:cNvPr id="17" name="TextBox 16">
            <a:extLst>
              <a:ext uri="{FF2B5EF4-FFF2-40B4-BE49-F238E27FC236}">
                <a16:creationId xmlns:a16="http://schemas.microsoft.com/office/drawing/2014/main" id="{CCFA1722-4C0D-2C4F-B346-6AEAF62AC9F6}"/>
              </a:ext>
            </a:extLst>
          </p:cNvPr>
          <p:cNvSpPr txBox="1"/>
          <p:nvPr/>
        </p:nvSpPr>
        <p:spPr>
          <a:xfrm>
            <a:off x="3660363" y="4865495"/>
            <a:ext cx="1090282" cy="276999"/>
          </a:xfrm>
          <a:prstGeom prst="rect">
            <a:avLst/>
          </a:prstGeom>
          <a:noFill/>
        </p:spPr>
        <p:txBody>
          <a:bodyPr wrap="square" rtlCol="0">
            <a:spAutoFit/>
          </a:bodyPr>
          <a:lstStyle/>
          <a:p>
            <a:pPr algn="ctr"/>
            <a:r>
              <a:rPr lang="en-US" sz="1200" b="1" i="1" dirty="0">
                <a:solidFill>
                  <a:srgbClr val="00B0F0"/>
                </a:solidFill>
              </a:rPr>
              <a:t>UI</a:t>
            </a:r>
            <a:endParaRPr lang="en-US" b="1" i="1" dirty="0">
              <a:solidFill>
                <a:srgbClr val="00B0F0"/>
              </a:solidFill>
            </a:endParaRPr>
          </a:p>
        </p:txBody>
      </p:sp>
      <p:sp>
        <p:nvSpPr>
          <p:cNvPr id="21" name="Rounded Rectangle 20">
            <a:extLst>
              <a:ext uri="{FF2B5EF4-FFF2-40B4-BE49-F238E27FC236}">
                <a16:creationId xmlns:a16="http://schemas.microsoft.com/office/drawing/2014/main" id="{6F794C92-F0C3-8E4A-9F8A-CEB38E66BC49}"/>
              </a:ext>
            </a:extLst>
          </p:cNvPr>
          <p:cNvSpPr/>
          <p:nvPr/>
        </p:nvSpPr>
        <p:spPr>
          <a:xfrm>
            <a:off x="5351646" y="3089709"/>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4ECDB7F-3B09-2844-AEC8-523507AFBD61}"/>
              </a:ext>
            </a:extLst>
          </p:cNvPr>
          <p:cNvSpPr/>
          <p:nvPr/>
        </p:nvSpPr>
        <p:spPr>
          <a:xfrm>
            <a:off x="5369292" y="3745727"/>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9D1C87C-8236-0440-9E16-994A3676D271}"/>
              </a:ext>
            </a:extLst>
          </p:cNvPr>
          <p:cNvSpPr/>
          <p:nvPr/>
        </p:nvSpPr>
        <p:spPr>
          <a:xfrm>
            <a:off x="5369292" y="4377214"/>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8C4BD95-B1D0-C844-ADD9-906965E53AC6}"/>
              </a:ext>
            </a:extLst>
          </p:cNvPr>
          <p:cNvSpPr txBox="1"/>
          <p:nvPr/>
        </p:nvSpPr>
        <p:spPr>
          <a:xfrm>
            <a:off x="5464384" y="3282033"/>
            <a:ext cx="1191994" cy="276999"/>
          </a:xfrm>
          <a:prstGeom prst="rect">
            <a:avLst/>
          </a:prstGeom>
          <a:noFill/>
        </p:spPr>
        <p:txBody>
          <a:bodyPr wrap="none" rtlCol="0">
            <a:spAutoFit/>
          </a:bodyPr>
          <a:lstStyle/>
          <a:p>
            <a:pPr algn="ctr"/>
            <a:r>
              <a:rPr lang="en-US" sz="1200" b="1" dirty="0"/>
              <a:t>Catalog Service</a:t>
            </a:r>
          </a:p>
        </p:txBody>
      </p:sp>
      <p:sp>
        <p:nvSpPr>
          <p:cNvPr id="25" name="TextBox 24">
            <a:extLst>
              <a:ext uri="{FF2B5EF4-FFF2-40B4-BE49-F238E27FC236}">
                <a16:creationId xmlns:a16="http://schemas.microsoft.com/office/drawing/2014/main" id="{FEAE849F-0453-484E-A9A4-B9AA36D76866}"/>
              </a:ext>
            </a:extLst>
          </p:cNvPr>
          <p:cNvSpPr txBox="1"/>
          <p:nvPr/>
        </p:nvSpPr>
        <p:spPr>
          <a:xfrm>
            <a:off x="5558924" y="3904108"/>
            <a:ext cx="997454" cy="276999"/>
          </a:xfrm>
          <a:prstGeom prst="rect">
            <a:avLst/>
          </a:prstGeom>
          <a:noFill/>
        </p:spPr>
        <p:txBody>
          <a:bodyPr wrap="none" rtlCol="0">
            <a:spAutoFit/>
          </a:bodyPr>
          <a:lstStyle/>
          <a:p>
            <a:pPr algn="ctr"/>
            <a:r>
              <a:rPr lang="en-US" sz="1200" b="1" dirty="0"/>
              <a:t>User Service</a:t>
            </a:r>
          </a:p>
        </p:txBody>
      </p:sp>
      <p:sp>
        <p:nvSpPr>
          <p:cNvPr id="26" name="TextBox 25">
            <a:extLst>
              <a:ext uri="{FF2B5EF4-FFF2-40B4-BE49-F238E27FC236}">
                <a16:creationId xmlns:a16="http://schemas.microsoft.com/office/drawing/2014/main" id="{EB457295-5433-1147-8095-1BBEFA822134}"/>
              </a:ext>
            </a:extLst>
          </p:cNvPr>
          <p:cNvSpPr txBox="1"/>
          <p:nvPr/>
        </p:nvSpPr>
        <p:spPr>
          <a:xfrm>
            <a:off x="5469192" y="4548766"/>
            <a:ext cx="1076000" cy="276999"/>
          </a:xfrm>
          <a:prstGeom prst="rect">
            <a:avLst/>
          </a:prstGeom>
          <a:noFill/>
        </p:spPr>
        <p:txBody>
          <a:bodyPr wrap="none" rtlCol="0">
            <a:spAutoFit/>
          </a:bodyPr>
          <a:lstStyle/>
          <a:p>
            <a:pPr algn="ctr"/>
            <a:r>
              <a:rPr lang="en-US" sz="1200" b="1" dirty="0"/>
              <a:t>Order Service</a:t>
            </a:r>
          </a:p>
        </p:txBody>
      </p:sp>
      <p:sp>
        <p:nvSpPr>
          <p:cNvPr id="27" name="Rounded Rectangle 26">
            <a:extLst>
              <a:ext uri="{FF2B5EF4-FFF2-40B4-BE49-F238E27FC236}">
                <a16:creationId xmlns:a16="http://schemas.microsoft.com/office/drawing/2014/main" id="{30D087E6-83D5-0D4A-B375-DA5B79822022}"/>
              </a:ext>
            </a:extLst>
          </p:cNvPr>
          <p:cNvSpPr/>
          <p:nvPr/>
        </p:nvSpPr>
        <p:spPr>
          <a:xfrm>
            <a:off x="7211377" y="2876215"/>
            <a:ext cx="1725158" cy="2348565"/>
          </a:xfrm>
          <a:prstGeom prst="round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3858A02-7B27-FE44-8FBF-3EA4077A3106}"/>
              </a:ext>
            </a:extLst>
          </p:cNvPr>
          <p:cNvSpPr txBox="1"/>
          <p:nvPr/>
        </p:nvSpPr>
        <p:spPr>
          <a:xfrm>
            <a:off x="7528815" y="4873384"/>
            <a:ext cx="1090282" cy="276999"/>
          </a:xfrm>
          <a:prstGeom prst="rect">
            <a:avLst/>
          </a:prstGeom>
          <a:noFill/>
        </p:spPr>
        <p:txBody>
          <a:bodyPr wrap="square" rtlCol="0">
            <a:spAutoFit/>
          </a:bodyPr>
          <a:lstStyle/>
          <a:p>
            <a:pPr algn="ctr"/>
            <a:r>
              <a:rPr lang="en-US" sz="1200" b="1" i="1" dirty="0">
                <a:solidFill>
                  <a:srgbClr val="00B050"/>
                </a:solidFill>
              </a:rPr>
              <a:t>Repo Layer</a:t>
            </a:r>
            <a:endParaRPr lang="en-US" b="1" i="1" dirty="0">
              <a:solidFill>
                <a:srgbClr val="00B050"/>
              </a:solidFill>
            </a:endParaRPr>
          </a:p>
        </p:txBody>
      </p:sp>
      <p:sp>
        <p:nvSpPr>
          <p:cNvPr id="29" name="Rounded Rectangle 28">
            <a:extLst>
              <a:ext uri="{FF2B5EF4-FFF2-40B4-BE49-F238E27FC236}">
                <a16:creationId xmlns:a16="http://schemas.microsoft.com/office/drawing/2014/main" id="{88408E50-6AE1-0D42-8CDC-C2EFCC2392D1}"/>
              </a:ext>
            </a:extLst>
          </p:cNvPr>
          <p:cNvSpPr/>
          <p:nvPr/>
        </p:nvSpPr>
        <p:spPr>
          <a:xfrm>
            <a:off x="7351645" y="3089709"/>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D50E4611-763D-0241-B27F-F041F5D8F0EF}"/>
              </a:ext>
            </a:extLst>
          </p:cNvPr>
          <p:cNvSpPr/>
          <p:nvPr/>
        </p:nvSpPr>
        <p:spPr>
          <a:xfrm>
            <a:off x="7369291" y="3745727"/>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53033033-BE45-9B4B-BCF4-801CEDA7D4DE}"/>
              </a:ext>
            </a:extLst>
          </p:cNvPr>
          <p:cNvSpPr/>
          <p:nvPr/>
        </p:nvSpPr>
        <p:spPr>
          <a:xfrm>
            <a:off x="7369291" y="4377214"/>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116CCD6-3082-9D47-8099-5FEEDD4065DA}"/>
              </a:ext>
            </a:extLst>
          </p:cNvPr>
          <p:cNvSpPr txBox="1"/>
          <p:nvPr/>
        </p:nvSpPr>
        <p:spPr>
          <a:xfrm>
            <a:off x="7526869" y="3282033"/>
            <a:ext cx="1067023" cy="276999"/>
          </a:xfrm>
          <a:prstGeom prst="rect">
            <a:avLst/>
          </a:prstGeom>
          <a:noFill/>
        </p:spPr>
        <p:txBody>
          <a:bodyPr wrap="none" rtlCol="0">
            <a:spAutoFit/>
          </a:bodyPr>
          <a:lstStyle/>
          <a:p>
            <a:pPr algn="ctr"/>
            <a:r>
              <a:rPr lang="en-US" sz="1200" b="1" dirty="0"/>
              <a:t>Catalog Repo</a:t>
            </a:r>
          </a:p>
        </p:txBody>
      </p:sp>
      <p:sp>
        <p:nvSpPr>
          <p:cNvPr id="33" name="TextBox 32">
            <a:extLst>
              <a:ext uri="{FF2B5EF4-FFF2-40B4-BE49-F238E27FC236}">
                <a16:creationId xmlns:a16="http://schemas.microsoft.com/office/drawing/2014/main" id="{AED5BC4F-3936-4649-BC5B-DD67B9FA6DDE}"/>
              </a:ext>
            </a:extLst>
          </p:cNvPr>
          <p:cNvSpPr txBox="1"/>
          <p:nvPr/>
        </p:nvSpPr>
        <p:spPr>
          <a:xfrm>
            <a:off x="7621408" y="3904108"/>
            <a:ext cx="872483" cy="276999"/>
          </a:xfrm>
          <a:prstGeom prst="rect">
            <a:avLst/>
          </a:prstGeom>
          <a:noFill/>
        </p:spPr>
        <p:txBody>
          <a:bodyPr wrap="none" rtlCol="0">
            <a:spAutoFit/>
          </a:bodyPr>
          <a:lstStyle/>
          <a:p>
            <a:pPr algn="ctr"/>
            <a:r>
              <a:rPr lang="en-US" sz="1200" b="1" dirty="0"/>
              <a:t>User Repo</a:t>
            </a:r>
          </a:p>
        </p:txBody>
      </p:sp>
      <p:sp>
        <p:nvSpPr>
          <p:cNvPr id="34" name="TextBox 33">
            <a:extLst>
              <a:ext uri="{FF2B5EF4-FFF2-40B4-BE49-F238E27FC236}">
                <a16:creationId xmlns:a16="http://schemas.microsoft.com/office/drawing/2014/main" id="{1E4687BC-FCC9-F942-94A4-2CF4A5635B30}"/>
              </a:ext>
            </a:extLst>
          </p:cNvPr>
          <p:cNvSpPr txBox="1"/>
          <p:nvPr/>
        </p:nvSpPr>
        <p:spPr>
          <a:xfrm>
            <a:off x="7531676" y="4548766"/>
            <a:ext cx="951031" cy="276999"/>
          </a:xfrm>
          <a:prstGeom prst="rect">
            <a:avLst/>
          </a:prstGeom>
          <a:noFill/>
        </p:spPr>
        <p:txBody>
          <a:bodyPr wrap="none" rtlCol="0">
            <a:spAutoFit/>
          </a:bodyPr>
          <a:lstStyle/>
          <a:p>
            <a:pPr algn="ctr"/>
            <a:r>
              <a:rPr lang="en-US" sz="1200" b="1" dirty="0"/>
              <a:t>Order Repo</a:t>
            </a:r>
          </a:p>
        </p:txBody>
      </p:sp>
      <p:cxnSp>
        <p:nvCxnSpPr>
          <p:cNvPr id="36" name="Straight Arrow Connector 35">
            <a:extLst>
              <a:ext uri="{FF2B5EF4-FFF2-40B4-BE49-F238E27FC236}">
                <a16:creationId xmlns:a16="http://schemas.microsoft.com/office/drawing/2014/main" id="{65F51D66-899F-014D-BA2F-F8E2BE553301}"/>
              </a:ext>
            </a:extLst>
          </p:cNvPr>
          <p:cNvCxnSpPr>
            <a:cxnSpLocks/>
            <a:stCxn id="5" idx="6"/>
          </p:cNvCxnSpPr>
          <p:nvPr/>
        </p:nvCxnSpPr>
        <p:spPr>
          <a:xfrm>
            <a:off x="2271562" y="3919265"/>
            <a:ext cx="1080779" cy="0"/>
          </a:xfrm>
          <a:prstGeom prst="straightConnector1">
            <a:avLst/>
          </a:prstGeom>
          <a:ln w="19050">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73B0F58-CB44-DE41-AFA2-581D46677AB5}"/>
              </a:ext>
            </a:extLst>
          </p:cNvPr>
          <p:cNvCxnSpPr>
            <a:cxnSpLocks/>
            <a:endCxn id="9" idx="2"/>
          </p:cNvCxnSpPr>
          <p:nvPr/>
        </p:nvCxnSpPr>
        <p:spPr>
          <a:xfrm flipV="1">
            <a:off x="9211377" y="3915343"/>
            <a:ext cx="962526" cy="3922"/>
          </a:xfrm>
          <a:prstGeom prst="straightConnector1">
            <a:avLst/>
          </a:prstGeom>
          <a:ln w="19050">
            <a:solidFill>
              <a:srgbClr val="00206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28E4CC4-2198-F246-9ACC-DF2500A61580}"/>
              </a:ext>
            </a:extLst>
          </p:cNvPr>
          <p:cNvCxnSpPr>
            <a:cxnSpLocks/>
          </p:cNvCxnSpPr>
          <p:nvPr/>
        </p:nvCxnSpPr>
        <p:spPr>
          <a:xfrm>
            <a:off x="4750645" y="3745906"/>
            <a:ext cx="460733" cy="0"/>
          </a:xfrm>
          <a:prstGeom prst="straightConnector1">
            <a:avLst/>
          </a:prstGeom>
          <a:ln w="19050">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CC14D22-D3F0-5B4C-9068-13D736FC9680}"/>
              </a:ext>
            </a:extLst>
          </p:cNvPr>
          <p:cNvCxnSpPr>
            <a:cxnSpLocks/>
          </p:cNvCxnSpPr>
          <p:nvPr/>
        </p:nvCxnSpPr>
        <p:spPr>
          <a:xfrm>
            <a:off x="6936536" y="3654399"/>
            <a:ext cx="274841" cy="0"/>
          </a:xfrm>
          <a:prstGeom prst="straightConnector1">
            <a:avLst/>
          </a:prstGeom>
          <a:ln w="19050">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8D9256-DFC1-A04B-BFA0-9D6081BE9BC9}"/>
              </a:ext>
            </a:extLst>
          </p:cNvPr>
          <p:cNvCxnSpPr>
            <a:cxnSpLocks/>
          </p:cNvCxnSpPr>
          <p:nvPr/>
        </p:nvCxnSpPr>
        <p:spPr>
          <a:xfrm flipH="1">
            <a:off x="6950566" y="4226991"/>
            <a:ext cx="260811" cy="0"/>
          </a:xfrm>
          <a:prstGeom prst="straightConnector1">
            <a:avLst/>
          </a:prstGeom>
          <a:ln w="19050">
            <a:solidFill>
              <a:srgbClr val="00B05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B5E4635-161C-DF4F-B2D7-80F83FCCD6A6}"/>
              </a:ext>
            </a:extLst>
          </p:cNvPr>
          <p:cNvCxnSpPr>
            <a:cxnSpLocks/>
          </p:cNvCxnSpPr>
          <p:nvPr/>
        </p:nvCxnSpPr>
        <p:spPr>
          <a:xfrm flipH="1">
            <a:off x="4750646" y="4548766"/>
            <a:ext cx="460732" cy="0"/>
          </a:xfrm>
          <a:prstGeom prst="straightConnector1">
            <a:avLst/>
          </a:prstGeom>
          <a:ln w="19050">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2" name="Footer Placeholder 4">
            <a:extLst>
              <a:ext uri="{FF2B5EF4-FFF2-40B4-BE49-F238E27FC236}">
                <a16:creationId xmlns:a16="http://schemas.microsoft.com/office/drawing/2014/main" id="{5D781545-C620-4C46-91E6-C895AAE0EB76}"/>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989765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A305-D985-6748-8563-B74EBA9BFA23}"/>
              </a:ext>
            </a:extLst>
          </p:cNvPr>
          <p:cNvSpPr>
            <a:spLocks noGrp="1"/>
          </p:cNvSpPr>
          <p:nvPr>
            <p:ph type="title"/>
          </p:nvPr>
        </p:nvSpPr>
        <p:spPr/>
        <p:txBody>
          <a:bodyPr/>
          <a:lstStyle/>
          <a:p>
            <a:r>
              <a:rPr lang="en-US" dirty="0"/>
              <a:t>The </a:t>
            </a:r>
            <a:r>
              <a:rPr lang="en-US" dirty="0" err="1"/>
              <a:t>estore</a:t>
            </a:r>
            <a:r>
              <a:rPr lang="en-US" dirty="0"/>
              <a:t> </a:t>
            </a:r>
            <a:r>
              <a:rPr lang="en-US" dirty="0" err="1"/>
              <a:t>microservice</a:t>
            </a:r>
            <a:r>
              <a:rPr lang="en-US" dirty="0"/>
              <a:t> architecture</a:t>
            </a:r>
          </a:p>
        </p:txBody>
      </p:sp>
      <p:sp>
        <p:nvSpPr>
          <p:cNvPr id="5" name="Oval 4">
            <a:extLst>
              <a:ext uri="{FF2B5EF4-FFF2-40B4-BE49-F238E27FC236}">
                <a16:creationId xmlns:a16="http://schemas.microsoft.com/office/drawing/2014/main" id="{2992E872-E0C7-8D4C-BFBE-59DB1F684243}"/>
              </a:ext>
            </a:extLst>
          </p:cNvPr>
          <p:cNvSpPr/>
          <p:nvPr/>
        </p:nvSpPr>
        <p:spPr>
          <a:xfrm>
            <a:off x="1295402" y="3410908"/>
            <a:ext cx="976160" cy="1016713"/>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61DA3E3-1B8B-3041-A2D4-C74FC0F267BB}"/>
              </a:ext>
            </a:extLst>
          </p:cNvPr>
          <p:cNvSpPr txBox="1"/>
          <p:nvPr/>
        </p:nvSpPr>
        <p:spPr>
          <a:xfrm>
            <a:off x="1471848" y="3810041"/>
            <a:ext cx="643125" cy="230832"/>
          </a:xfrm>
          <a:prstGeom prst="rect">
            <a:avLst/>
          </a:prstGeom>
          <a:noFill/>
        </p:spPr>
        <p:txBody>
          <a:bodyPr wrap="none" rtlCol="0">
            <a:spAutoFit/>
          </a:bodyPr>
          <a:lstStyle/>
          <a:p>
            <a:r>
              <a:rPr lang="en-US" sz="900" b="1" dirty="0"/>
              <a:t>CLIENT</a:t>
            </a:r>
            <a:endParaRPr lang="en-US" b="1" dirty="0"/>
          </a:p>
        </p:txBody>
      </p:sp>
      <p:sp>
        <p:nvSpPr>
          <p:cNvPr id="8" name="Rectangle 7">
            <a:extLst>
              <a:ext uri="{FF2B5EF4-FFF2-40B4-BE49-F238E27FC236}">
                <a16:creationId xmlns:a16="http://schemas.microsoft.com/office/drawing/2014/main" id="{28C748BC-E3B5-2147-A1B5-B131F501FD60}"/>
              </a:ext>
            </a:extLst>
          </p:cNvPr>
          <p:cNvSpPr/>
          <p:nvPr/>
        </p:nvSpPr>
        <p:spPr>
          <a:xfrm>
            <a:off x="3352340" y="2755899"/>
            <a:ext cx="6783189" cy="2835129"/>
          </a:xfrm>
          <a:prstGeom prst="rect">
            <a:avLst/>
          </a:prstGeom>
          <a:noFill/>
          <a:ln>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3539A30-E9C8-8A43-9B7D-E6773AB410D4}"/>
              </a:ext>
            </a:extLst>
          </p:cNvPr>
          <p:cNvSpPr/>
          <p:nvPr/>
        </p:nvSpPr>
        <p:spPr>
          <a:xfrm>
            <a:off x="3628724" y="2868328"/>
            <a:ext cx="1121921" cy="2584777"/>
          </a:xfrm>
          <a:prstGeom prst="roundRect">
            <a:avLst/>
          </a:prstGeom>
          <a:noFill/>
          <a:ln>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CFA1722-4C0D-2C4F-B346-6AEAF62AC9F6}"/>
              </a:ext>
            </a:extLst>
          </p:cNvPr>
          <p:cNvSpPr txBox="1"/>
          <p:nvPr/>
        </p:nvSpPr>
        <p:spPr>
          <a:xfrm>
            <a:off x="3660363" y="4865495"/>
            <a:ext cx="1090282" cy="276999"/>
          </a:xfrm>
          <a:prstGeom prst="rect">
            <a:avLst/>
          </a:prstGeom>
          <a:noFill/>
        </p:spPr>
        <p:txBody>
          <a:bodyPr wrap="square" rtlCol="0">
            <a:spAutoFit/>
          </a:bodyPr>
          <a:lstStyle/>
          <a:p>
            <a:pPr algn="ctr"/>
            <a:r>
              <a:rPr lang="en-US" sz="1200" b="1" i="1" dirty="0">
                <a:solidFill>
                  <a:srgbClr val="00B0F0"/>
                </a:solidFill>
              </a:rPr>
              <a:t>UI</a:t>
            </a:r>
            <a:endParaRPr lang="en-US" b="1" i="1" dirty="0">
              <a:solidFill>
                <a:srgbClr val="00B0F0"/>
              </a:solidFill>
            </a:endParaRPr>
          </a:p>
        </p:txBody>
      </p:sp>
      <p:cxnSp>
        <p:nvCxnSpPr>
          <p:cNvPr id="36" name="Straight Arrow Connector 35">
            <a:extLst>
              <a:ext uri="{FF2B5EF4-FFF2-40B4-BE49-F238E27FC236}">
                <a16:creationId xmlns:a16="http://schemas.microsoft.com/office/drawing/2014/main" id="{65F51D66-899F-014D-BA2F-F8E2BE553301}"/>
              </a:ext>
            </a:extLst>
          </p:cNvPr>
          <p:cNvCxnSpPr>
            <a:cxnSpLocks/>
            <a:stCxn id="5" idx="6"/>
          </p:cNvCxnSpPr>
          <p:nvPr/>
        </p:nvCxnSpPr>
        <p:spPr>
          <a:xfrm>
            <a:off x="2271562" y="3919265"/>
            <a:ext cx="1080779" cy="0"/>
          </a:xfrm>
          <a:prstGeom prst="straightConnector1">
            <a:avLst/>
          </a:prstGeom>
          <a:ln w="19050">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214CD453-1B2C-CA49-AA29-2C78747B5F33}"/>
              </a:ext>
            </a:extLst>
          </p:cNvPr>
          <p:cNvSpPr/>
          <p:nvPr/>
        </p:nvSpPr>
        <p:spPr>
          <a:xfrm>
            <a:off x="5390147" y="2873853"/>
            <a:ext cx="4466122" cy="750771"/>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6DE32934-1BEC-594D-8226-8195D5443B8F}"/>
              </a:ext>
            </a:extLst>
          </p:cNvPr>
          <p:cNvSpPr/>
          <p:nvPr/>
        </p:nvSpPr>
        <p:spPr>
          <a:xfrm>
            <a:off x="5515275" y="3049248"/>
            <a:ext cx="3176338" cy="471638"/>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363008F-B96E-2341-A407-8C63528717F7}"/>
              </a:ext>
            </a:extLst>
          </p:cNvPr>
          <p:cNvSpPr txBox="1"/>
          <p:nvPr/>
        </p:nvSpPr>
        <p:spPr>
          <a:xfrm>
            <a:off x="6431214" y="3157257"/>
            <a:ext cx="1191994" cy="276999"/>
          </a:xfrm>
          <a:prstGeom prst="rect">
            <a:avLst/>
          </a:prstGeom>
          <a:noFill/>
        </p:spPr>
        <p:txBody>
          <a:bodyPr wrap="none" rtlCol="0">
            <a:spAutoFit/>
          </a:bodyPr>
          <a:lstStyle/>
          <a:p>
            <a:pPr algn="ctr"/>
            <a:r>
              <a:rPr lang="en-US" sz="1200" b="1" dirty="0"/>
              <a:t>Catalog Service</a:t>
            </a:r>
          </a:p>
        </p:txBody>
      </p:sp>
      <p:sp>
        <p:nvSpPr>
          <p:cNvPr id="52" name="Magnetic Disk 51">
            <a:extLst>
              <a:ext uri="{FF2B5EF4-FFF2-40B4-BE49-F238E27FC236}">
                <a16:creationId xmlns:a16="http://schemas.microsoft.com/office/drawing/2014/main" id="{7EC10C3D-C23A-0B4C-8DC2-B291070B9B73}"/>
              </a:ext>
            </a:extLst>
          </p:cNvPr>
          <p:cNvSpPr/>
          <p:nvPr/>
        </p:nvSpPr>
        <p:spPr>
          <a:xfrm>
            <a:off x="9192125" y="3020373"/>
            <a:ext cx="577516" cy="517981"/>
          </a:xfrm>
          <a:prstGeom prst="flowChartMagneticDisk">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DCE11D5-ED0E-2B45-8E95-F23365CB53FE}"/>
              </a:ext>
            </a:extLst>
          </p:cNvPr>
          <p:cNvSpPr txBox="1"/>
          <p:nvPr/>
        </p:nvSpPr>
        <p:spPr>
          <a:xfrm>
            <a:off x="9235499" y="3254239"/>
            <a:ext cx="505267" cy="253916"/>
          </a:xfrm>
          <a:prstGeom prst="rect">
            <a:avLst/>
          </a:prstGeom>
          <a:noFill/>
        </p:spPr>
        <p:txBody>
          <a:bodyPr wrap="square" rtlCol="0">
            <a:spAutoFit/>
          </a:bodyPr>
          <a:lstStyle/>
          <a:p>
            <a:pPr algn="ctr"/>
            <a:r>
              <a:rPr lang="en-US" sz="1050" dirty="0"/>
              <a:t>DB</a:t>
            </a:r>
          </a:p>
        </p:txBody>
      </p:sp>
      <p:cxnSp>
        <p:nvCxnSpPr>
          <p:cNvPr id="15" name="Straight Arrow Connector 14">
            <a:extLst>
              <a:ext uri="{FF2B5EF4-FFF2-40B4-BE49-F238E27FC236}">
                <a16:creationId xmlns:a16="http://schemas.microsoft.com/office/drawing/2014/main" id="{19A45786-4966-7643-8599-7EB780E7FAF5}"/>
              </a:ext>
            </a:extLst>
          </p:cNvPr>
          <p:cNvCxnSpPr>
            <a:stCxn id="47" idx="3"/>
            <a:endCxn id="52" idx="2"/>
          </p:cNvCxnSpPr>
          <p:nvPr/>
        </p:nvCxnSpPr>
        <p:spPr>
          <a:xfrm flipV="1">
            <a:off x="8691613" y="3279364"/>
            <a:ext cx="500512" cy="5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3085B963-533F-D24B-8DE6-4219C962B52F}"/>
              </a:ext>
            </a:extLst>
          </p:cNvPr>
          <p:cNvSpPr/>
          <p:nvPr/>
        </p:nvSpPr>
        <p:spPr>
          <a:xfrm>
            <a:off x="5390147" y="3814637"/>
            <a:ext cx="4466122" cy="750771"/>
          </a:xfrm>
          <a:prstGeom prst="round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9952AC23-7398-B543-827F-E7AC167032BC}"/>
              </a:ext>
            </a:extLst>
          </p:cNvPr>
          <p:cNvSpPr/>
          <p:nvPr/>
        </p:nvSpPr>
        <p:spPr>
          <a:xfrm>
            <a:off x="5515275" y="3990032"/>
            <a:ext cx="3176338" cy="471638"/>
          </a:xfrm>
          <a:prstGeom prst="round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6BEEB5EC-88A2-6242-A7D0-3B8373C7F1FB}"/>
              </a:ext>
            </a:extLst>
          </p:cNvPr>
          <p:cNvSpPr txBox="1"/>
          <p:nvPr/>
        </p:nvSpPr>
        <p:spPr>
          <a:xfrm>
            <a:off x="6528485" y="4098041"/>
            <a:ext cx="997453" cy="276999"/>
          </a:xfrm>
          <a:prstGeom prst="rect">
            <a:avLst/>
          </a:prstGeom>
          <a:noFill/>
        </p:spPr>
        <p:txBody>
          <a:bodyPr wrap="none" rtlCol="0">
            <a:spAutoFit/>
          </a:bodyPr>
          <a:lstStyle/>
          <a:p>
            <a:pPr algn="ctr"/>
            <a:r>
              <a:rPr lang="en-US" sz="1200" b="1" dirty="0"/>
              <a:t>User Service</a:t>
            </a:r>
          </a:p>
        </p:txBody>
      </p:sp>
      <p:sp>
        <p:nvSpPr>
          <p:cNvPr id="57" name="Magnetic Disk 56">
            <a:extLst>
              <a:ext uri="{FF2B5EF4-FFF2-40B4-BE49-F238E27FC236}">
                <a16:creationId xmlns:a16="http://schemas.microsoft.com/office/drawing/2014/main" id="{D9A2601F-80E1-CF4C-A3BE-97A861E20398}"/>
              </a:ext>
            </a:extLst>
          </p:cNvPr>
          <p:cNvSpPr/>
          <p:nvPr/>
        </p:nvSpPr>
        <p:spPr>
          <a:xfrm>
            <a:off x="9192125" y="3961157"/>
            <a:ext cx="577516" cy="517981"/>
          </a:xfrm>
          <a:prstGeom prst="flowChartMagneticDisk">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538BD0B-D297-B749-8A06-A52EA7780F22}"/>
              </a:ext>
            </a:extLst>
          </p:cNvPr>
          <p:cNvSpPr txBox="1"/>
          <p:nvPr/>
        </p:nvSpPr>
        <p:spPr>
          <a:xfrm>
            <a:off x="9235499" y="4195023"/>
            <a:ext cx="505267" cy="253916"/>
          </a:xfrm>
          <a:prstGeom prst="rect">
            <a:avLst/>
          </a:prstGeom>
          <a:noFill/>
        </p:spPr>
        <p:txBody>
          <a:bodyPr wrap="square" rtlCol="0">
            <a:spAutoFit/>
          </a:bodyPr>
          <a:lstStyle/>
          <a:p>
            <a:pPr algn="ctr"/>
            <a:r>
              <a:rPr lang="en-US" sz="1050" dirty="0"/>
              <a:t>DB</a:t>
            </a:r>
          </a:p>
        </p:txBody>
      </p:sp>
      <p:cxnSp>
        <p:nvCxnSpPr>
          <p:cNvPr id="59" name="Straight Arrow Connector 58">
            <a:extLst>
              <a:ext uri="{FF2B5EF4-FFF2-40B4-BE49-F238E27FC236}">
                <a16:creationId xmlns:a16="http://schemas.microsoft.com/office/drawing/2014/main" id="{6916C9A7-56E7-464D-8BCB-71D0A59C2369}"/>
              </a:ext>
            </a:extLst>
          </p:cNvPr>
          <p:cNvCxnSpPr>
            <a:stCxn id="55" idx="3"/>
            <a:endCxn id="57" idx="2"/>
          </p:cNvCxnSpPr>
          <p:nvPr/>
        </p:nvCxnSpPr>
        <p:spPr>
          <a:xfrm flipV="1">
            <a:off x="8691613" y="4220148"/>
            <a:ext cx="500512" cy="570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B13E1A3F-7475-2E4B-BBE3-848FEE378DEA}"/>
              </a:ext>
            </a:extLst>
          </p:cNvPr>
          <p:cNvSpPr/>
          <p:nvPr/>
        </p:nvSpPr>
        <p:spPr>
          <a:xfrm>
            <a:off x="5390147" y="4702334"/>
            <a:ext cx="4466122" cy="750771"/>
          </a:xfrm>
          <a:prstGeom prst="roundRect">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B12502A7-3188-4844-B838-1E5902BF1F5A}"/>
              </a:ext>
            </a:extLst>
          </p:cNvPr>
          <p:cNvSpPr/>
          <p:nvPr/>
        </p:nvSpPr>
        <p:spPr>
          <a:xfrm>
            <a:off x="5515275" y="4877729"/>
            <a:ext cx="3176338" cy="471638"/>
          </a:xfrm>
          <a:prstGeom prst="roundRect">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31356A27-5F10-514E-B301-1B3E1EB9E35B}"/>
              </a:ext>
            </a:extLst>
          </p:cNvPr>
          <p:cNvSpPr txBox="1"/>
          <p:nvPr/>
        </p:nvSpPr>
        <p:spPr>
          <a:xfrm>
            <a:off x="6489212" y="4985738"/>
            <a:ext cx="1076000" cy="276999"/>
          </a:xfrm>
          <a:prstGeom prst="rect">
            <a:avLst/>
          </a:prstGeom>
          <a:noFill/>
        </p:spPr>
        <p:txBody>
          <a:bodyPr wrap="none" rtlCol="0">
            <a:spAutoFit/>
          </a:bodyPr>
          <a:lstStyle/>
          <a:p>
            <a:pPr algn="ctr"/>
            <a:r>
              <a:rPr lang="en-US" sz="1200" b="1" dirty="0"/>
              <a:t>Order Service</a:t>
            </a:r>
          </a:p>
        </p:txBody>
      </p:sp>
      <p:sp>
        <p:nvSpPr>
          <p:cNvPr id="63" name="Magnetic Disk 62">
            <a:extLst>
              <a:ext uri="{FF2B5EF4-FFF2-40B4-BE49-F238E27FC236}">
                <a16:creationId xmlns:a16="http://schemas.microsoft.com/office/drawing/2014/main" id="{74C13739-DD82-B440-B733-8EE04A804A97}"/>
              </a:ext>
            </a:extLst>
          </p:cNvPr>
          <p:cNvSpPr/>
          <p:nvPr/>
        </p:nvSpPr>
        <p:spPr>
          <a:xfrm>
            <a:off x="9192125" y="4848854"/>
            <a:ext cx="577516" cy="517981"/>
          </a:xfrm>
          <a:prstGeom prst="flowChartMagneticDisk">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B207E403-4BCF-514E-A7E5-C318C88B8427}"/>
              </a:ext>
            </a:extLst>
          </p:cNvPr>
          <p:cNvSpPr txBox="1"/>
          <p:nvPr/>
        </p:nvSpPr>
        <p:spPr>
          <a:xfrm>
            <a:off x="9235499" y="5082720"/>
            <a:ext cx="505267" cy="253916"/>
          </a:xfrm>
          <a:prstGeom prst="rect">
            <a:avLst/>
          </a:prstGeom>
          <a:noFill/>
        </p:spPr>
        <p:txBody>
          <a:bodyPr wrap="square" rtlCol="0">
            <a:spAutoFit/>
          </a:bodyPr>
          <a:lstStyle/>
          <a:p>
            <a:pPr algn="ctr"/>
            <a:r>
              <a:rPr lang="en-US" sz="1050" dirty="0"/>
              <a:t>DB</a:t>
            </a:r>
          </a:p>
        </p:txBody>
      </p:sp>
      <p:cxnSp>
        <p:nvCxnSpPr>
          <p:cNvPr id="65" name="Straight Arrow Connector 64">
            <a:extLst>
              <a:ext uri="{FF2B5EF4-FFF2-40B4-BE49-F238E27FC236}">
                <a16:creationId xmlns:a16="http://schemas.microsoft.com/office/drawing/2014/main" id="{D0093622-DDEB-2A48-9930-871E16B67C4C}"/>
              </a:ext>
            </a:extLst>
          </p:cNvPr>
          <p:cNvCxnSpPr>
            <a:stCxn id="61" idx="3"/>
            <a:endCxn id="63" idx="2"/>
          </p:cNvCxnSpPr>
          <p:nvPr/>
        </p:nvCxnSpPr>
        <p:spPr>
          <a:xfrm flipV="1">
            <a:off x="8691613" y="5107845"/>
            <a:ext cx="500512" cy="570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BD6452-41C8-4540-B2C4-3E781193895C}"/>
              </a:ext>
            </a:extLst>
          </p:cNvPr>
          <p:cNvCxnSpPr>
            <a:endCxn id="3" idx="1"/>
          </p:cNvCxnSpPr>
          <p:nvPr/>
        </p:nvCxnSpPr>
        <p:spPr>
          <a:xfrm flipV="1">
            <a:off x="4750645" y="3249239"/>
            <a:ext cx="639502" cy="5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D14C6A9-B11F-144B-A289-D96BC5630471}"/>
              </a:ext>
            </a:extLst>
          </p:cNvPr>
          <p:cNvCxnSpPr/>
          <p:nvPr/>
        </p:nvCxnSpPr>
        <p:spPr>
          <a:xfrm flipV="1">
            <a:off x="4755390" y="4229987"/>
            <a:ext cx="639502" cy="50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AF668E9-8775-1A42-A6B5-C39B3257EB26}"/>
              </a:ext>
            </a:extLst>
          </p:cNvPr>
          <p:cNvCxnSpPr/>
          <p:nvPr/>
        </p:nvCxnSpPr>
        <p:spPr>
          <a:xfrm flipV="1">
            <a:off x="4778047" y="5072719"/>
            <a:ext cx="639502" cy="50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3F4812D-D8D5-3B4D-A509-5F2C8FF4CE89}"/>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11</a:t>
            </a:r>
          </a:p>
        </p:txBody>
      </p:sp>
      <p:sp>
        <p:nvSpPr>
          <p:cNvPr id="70" name="Footer Placeholder 4">
            <a:extLst>
              <a:ext uri="{FF2B5EF4-FFF2-40B4-BE49-F238E27FC236}">
                <a16:creationId xmlns:a16="http://schemas.microsoft.com/office/drawing/2014/main" id="{F7E16869-248E-FB45-B79E-7F28BFD3CC85}"/>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3712514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A305-D985-6748-8563-B74EBA9BFA23}"/>
              </a:ext>
            </a:extLst>
          </p:cNvPr>
          <p:cNvSpPr>
            <a:spLocks noGrp="1"/>
          </p:cNvSpPr>
          <p:nvPr>
            <p:ph type="title"/>
          </p:nvPr>
        </p:nvSpPr>
        <p:spPr/>
        <p:txBody>
          <a:bodyPr/>
          <a:lstStyle/>
          <a:p>
            <a:r>
              <a:rPr lang="en-US" dirty="0"/>
              <a:t>The </a:t>
            </a:r>
            <a:r>
              <a:rPr lang="en-US" dirty="0" err="1"/>
              <a:t>estore</a:t>
            </a:r>
            <a:r>
              <a:rPr lang="en-US" dirty="0"/>
              <a:t> cloud </a:t>
            </a:r>
            <a:r>
              <a:rPr lang="en-US" dirty="0" err="1"/>
              <a:t>microservice</a:t>
            </a:r>
            <a:r>
              <a:rPr lang="en-US" dirty="0"/>
              <a:t> architecture</a:t>
            </a:r>
          </a:p>
        </p:txBody>
      </p:sp>
      <p:sp>
        <p:nvSpPr>
          <p:cNvPr id="5" name="Oval 4">
            <a:extLst>
              <a:ext uri="{FF2B5EF4-FFF2-40B4-BE49-F238E27FC236}">
                <a16:creationId xmlns:a16="http://schemas.microsoft.com/office/drawing/2014/main" id="{2992E872-E0C7-8D4C-BFBE-59DB1F684243}"/>
              </a:ext>
            </a:extLst>
          </p:cNvPr>
          <p:cNvSpPr/>
          <p:nvPr/>
        </p:nvSpPr>
        <p:spPr>
          <a:xfrm>
            <a:off x="946768" y="3404490"/>
            <a:ext cx="976160" cy="1016713"/>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61DA3E3-1B8B-3041-A2D4-C74FC0F267BB}"/>
              </a:ext>
            </a:extLst>
          </p:cNvPr>
          <p:cNvSpPr txBox="1"/>
          <p:nvPr/>
        </p:nvSpPr>
        <p:spPr>
          <a:xfrm>
            <a:off x="1123214" y="3803623"/>
            <a:ext cx="643125" cy="230832"/>
          </a:xfrm>
          <a:prstGeom prst="rect">
            <a:avLst/>
          </a:prstGeom>
          <a:noFill/>
        </p:spPr>
        <p:txBody>
          <a:bodyPr wrap="none" rtlCol="0">
            <a:spAutoFit/>
          </a:bodyPr>
          <a:lstStyle/>
          <a:p>
            <a:r>
              <a:rPr lang="en-US" sz="900" b="1" dirty="0"/>
              <a:t>CLIENT</a:t>
            </a:r>
            <a:endParaRPr lang="en-US" b="1" dirty="0"/>
          </a:p>
        </p:txBody>
      </p:sp>
      <p:sp>
        <p:nvSpPr>
          <p:cNvPr id="8" name="Rectangle 7">
            <a:extLst>
              <a:ext uri="{FF2B5EF4-FFF2-40B4-BE49-F238E27FC236}">
                <a16:creationId xmlns:a16="http://schemas.microsoft.com/office/drawing/2014/main" id="{28C748BC-E3B5-2147-A1B5-B131F501FD60}"/>
              </a:ext>
            </a:extLst>
          </p:cNvPr>
          <p:cNvSpPr/>
          <p:nvPr/>
        </p:nvSpPr>
        <p:spPr>
          <a:xfrm>
            <a:off x="2695074" y="2755899"/>
            <a:ext cx="8595360" cy="2835129"/>
          </a:xfrm>
          <a:prstGeom prst="rect">
            <a:avLst/>
          </a:prstGeom>
          <a:noFill/>
          <a:ln>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3539A30-E9C8-8A43-9B7D-E6773AB410D4}"/>
              </a:ext>
            </a:extLst>
          </p:cNvPr>
          <p:cNvSpPr/>
          <p:nvPr/>
        </p:nvSpPr>
        <p:spPr>
          <a:xfrm>
            <a:off x="2793065" y="2850860"/>
            <a:ext cx="1121921" cy="2584777"/>
          </a:xfrm>
          <a:prstGeom prst="roundRect">
            <a:avLst/>
          </a:prstGeom>
          <a:noFill/>
          <a:ln>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CFA1722-4C0D-2C4F-B346-6AEAF62AC9F6}"/>
              </a:ext>
            </a:extLst>
          </p:cNvPr>
          <p:cNvSpPr txBox="1"/>
          <p:nvPr/>
        </p:nvSpPr>
        <p:spPr>
          <a:xfrm>
            <a:off x="2824704" y="4848027"/>
            <a:ext cx="1090282" cy="276999"/>
          </a:xfrm>
          <a:prstGeom prst="rect">
            <a:avLst/>
          </a:prstGeom>
          <a:noFill/>
        </p:spPr>
        <p:txBody>
          <a:bodyPr wrap="square" rtlCol="0">
            <a:spAutoFit/>
          </a:bodyPr>
          <a:lstStyle/>
          <a:p>
            <a:pPr algn="ctr"/>
            <a:r>
              <a:rPr lang="en-US" sz="1200" b="1" i="1" dirty="0">
                <a:solidFill>
                  <a:srgbClr val="00B0F0"/>
                </a:solidFill>
              </a:rPr>
              <a:t>UI</a:t>
            </a:r>
            <a:endParaRPr lang="en-US" b="1" i="1" dirty="0">
              <a:solidFill>
                <a:srgbClr val="00B0F0"/>
              </a:solidFill>
            </a:endParaRPr>
          </a:p>
        </p:txBody>
      </p:sp>
      <p:cxnSp>
        <p:nvCxnSpPr>
          <p:cNvPr id="36" name="Straight Arrow Connector 35">
            <a:extLst>
              <a:ext uri="{FF2B5EF4-FFF2-40B4-BE49-F238E27FC236}">
                <a16:creationId xmlns:a16="http://schemas.microsoft.com/office/drawing/2014/main" id="{65F51D66-899F-014D-BA2F-F8E2BE553301}"/>
              </a:ext>
            </a:extLst>
          </p:cNvPr>
          <p:cNvCxnSpPr>
            <a:cxnSpLocks/>
            <a:stCxn id="5" idx="6"/>
          </p:cNvCxnSpPr>
          <p:nvPr/>
        </p:nvCxnSpPr>
        <p:spPr>
          <a:xfrm>
            <a:off x="1922928" y="3912847"/>
            <a:ext cx="772146" cy="0"/>
          </a:xfrm>
          <a:prstGeom prst="straightConnector1">
            <a:avLst/>
          </a:prstGeom>
          <a:ln w="19050">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214CD453-1B2C-CA49-AA29-2C78747B5F33}"/>
              </a:ext>
            </a:extLst>
          </p:cNvPr>
          <p:cNvSpPr/>
          <p:nvPr/>
        </p:nvSpPr>
        <p:spPr>
          <a:xfrm>
            <a:off x="6747309" y="2873853"/>
            <a:ext cx="4466122" cy="750771"/>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6DE32934-1BEC-594D-8226-8195D5443B8F}"/>
              </a:ext>
            </a:extLst>
          </p:cNvPr>
          <p:cNvSpPr/>
          <p:nvPr/>
        </p:nvSpPr>
        <p:spPr>
          <a:xfrm>
            <a:off x="6872437" y="3049248"/>
            <a:ext cx="3176338" cy="471638"/>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363008F-B96E-2341-A407-8C63528717F7}"/>
              </a:ext>
            </a:extLst>
          </p:cNvPr>
          <p:cNvSpPr txBox="1"/>
          <p:nvPr/>
        </p:nvSpPr>
        <p:spPr>
          <a:xfrm>
            <a:off x="7788376" y="3157257"/>
            <a:ext cx="1191994" cy="276999"/>
          </a:xfrm>
          <a:prstGeom prst="rect">
            <a:avLst/>
          </a:prstGeom>
          <a:noFill/>
        </p:spPr>
        <p:txBody>
          <a:bodyPr wrap="none" rtlCol="0">
            <a:spAutoFit/>
          </a:bodyPr>
          <a:lstStyle/>
          <a:p>
            <a:pPr algn="ctr"/>
            <a:r>
              <a:rPr lang="en-US" sz="1200" b="1" dirty="0"/>
              <a:t>Catalog Service</a:t>
            </a:r>
          </a:p>
        </p:txBody>
      </p:sp>
      <p:sp>
        <p:nvSpPr>
          <p:cNvPr id="52" name="Magnetic Disk 51">
            <a:extLst>
              <a:ext uri="{FF2B5EF4-FFF2-40B4-BE49-F238E27FC236}">
                <a16:creationId xmlns:a16="http://schemas.microsoft.com/office/drawing/2014/main" id="{7EC10C3D-C23A-0B4C-8DC2-B291070B9B73}"/>
              </a:ext>
            </a:extLst>
          </p:cNvPr>
          <p:cNvSpPr/>
          <p:nvPr/>
        </p:nvSpPr>
        <p:spPr>
          <a:xfrm>
            <a:off x="10549287" y="3020373"/>
            <a:ext cx="577516" cy="517981"/>
          </a:xfrm>
          <a:prstGeom prst="flowChartMagneticDisk">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DCE11D5-ED0E-2B45-8E95-F23365CB53FE}"/>
              </a:ext>
            </a:extLst>
          </p:cNvPr>
          <p:cNvSpPr txBox="1"/>
          <p:nvPr/>
        </p:nvSpPr>
        <p:spPr>
          <a:xfrm>
            <a:off x="10592661" y="3254239"/>
            <a:ext cx="505267" cy="253916"/>
          </a:xfrm>
          <a:prstGeom prst="rect">
            <a:avLst/>
          </a:prstGeom>
          <a:noFill/>
        </p:spPr>
        <p:txBody>
          <a:bodyPr wrap="square" rtlCol="0">
            <a:spAutoFit/>
          </a:bodyPr>
          <a:lstStyle/>
          <a:p>
            <a:pPr algn="ctr"/>
            <a:r>
              <a:rPr lang="en-US" sz="1050" dirty="0"/>
              <a:t>DB</a:t>
            </a:r>
          </a:p>
        </p:txBody>
      </p:sp>
      <p:cxnSp>
        <p:nvCxnSpPr>
          <p:cNvPr id="15" name="Straight Arrow Connector 14">
            <a:extLst>
              <a:ext uri="{FF2B5EF4-FFF2-40B4-BE49-F238E27FC236}">
                <a16:creationId xmlns:a16="http://schemas.microsoft.com/office/drawing/2014/main" id="{19A45786-4966-7643-8599-7EB780E7FAF5}"/>
              </a:ext>
            </a:extLst>
          </p:cNvPr>
          <p:cNvCxnSpPr>
            <a:stCxn id="47" idx="3"/>
            <a:endCxn id="52" idx="2"/>
          </p:cNvCxnSpPr>
          <p:nvPr/>
        </p:nvCxnSpPr>
        <p:spPr>
          <a:xfrm flipV="1">
            <a:off x="10048775" y="3279364"/>
            <a:ext cx="500512" cy="5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3085B963-533F-D24B-8DE6-4219C962B52F}"/>
              </a:ext>
            </a:extLst>
          </p:cNvPr>
          <p:cNvSpPr/>
          <p:nvPr/>
        </p:nvSpPr>
        <p:spPr>
          <a:xfrm>
            <a:off x="6747309" y="3814637"/>
            <a:ext cx="4466122" cy="750771"/>
          </a:xfrm>
          <a:prstGeom prst="round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9952AC23-7398-B543-827F-E7AC167032BC}"/>
              </a:ext>
            </a:extLst>
          </p:cNvPr>
          <p:cNvSpPr/>
          <p:nvPr/>
        </p:nvSpPr>
        <p:spPr>
          <a:xfrm>
            <a:off x="6872437" y="3990032"/>
            <a:ext cx="3176338" cy="471638"/>
          </a:xfrm>
          <a:prstGeom prst="round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6BEEB5EC-88A2-6242-A7D0-3B8373C7F1FB}"/>
              </a:ext>
            </a:extLst>
          </p:cNvPr>
          <p:cNvSpPr txBox="1"/>
          <p:nvPr/>
        </p:nvSpPr>
        <p:spPr>
          <a:xfrm>
            <a:off x="7885647" y="4098041"/>
            <a:ext cx="997453" cy="276999"/>
          </a:xfrm>
          <a:prstGeom prst="rect">
            <a:avLst/>
          </a:prstGeom>
          <a:noFill/>
        </p:spPr>
        <p:txBody>
          <a:bodyPr wrap="none" rtlCol="0">
            <a:spAutoFit/>
          </a:bodyPr>
          <a:lstStyle/>
          <a:p>
            <a:pPr algn="ctr"/>
            <a:r>
              <a:rPr lang="en-US" sz="1200" b="1" dirty="0"/>
              <a:t>User Service</a:t>
            </a:r>
          </a:p>
        </p:txBody>
      </p:sp>
      <p:sp>
        <p:nvSpPr>
          <p:cNvPr id="57" name="Magnetic Disk 56">
            <a:extLst>
              <a:ext uri="{FF2B5EF4-FFF2-40B4-BE49-F238E27FC236}">
                <a16:creationId xmlns:a16="http://schemas.microsoft.com/office/drawing/2014/main" id="{D9A2601F-80E1-CF4C-A3BE-97A861E20398}"/>
              </a:ext>
            </a:extLst>
          </p:cNvPr>
          <p:cNvSpPr/>
          <p:nvPr/>
        </p:nvSpPr>
        <p:spPr>
          <a:xfrm>
            <a:off x="10549287" y="3961157"/>
            <a:ext cx="577516" cy="517981"/>
          </a:xfrm>
          <a:prstGeom prst="flowChartMagneticDisk">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538BD0B-D297-B749-8A06-A52EA7780F22}"/>
              </a:ext>
            </a:extLst>
          </p:cNvPr>
          <p:cNvSpPr txBox="1"/>
          <p:nvPr/>
        </p:nvSpPr>
        <p:spPr>
          <a:xfrm>
            <a:off x="10592661" y="4195023"/>
            <a:ext cx="505267" cy="253916"/>
          </a:xfrm>
          <a:prstGeom prst="rect">
            <a:avLst/>
          </a:prstGeom>
          <a:noFill/>
        </p:spPr>
        <p:txBody>
          <a:bodyPr wrap="square" rtlCol="0">
            <a:spAutoFit/>
          </a:bodyPr>
          <a:lstStyle/>
          <a:p>
            <a:pPr algn="ctr"/>
            <a:r>
              <a:rPr lang="en-US" sz="1050" dirty="0"/>
              <a:t>DB</a:t>
            </a:r>
          </a:p>
        </p:txBody>
      </p:sp>
      <p:cxnSp>
        <p:nvCxnSpPr>
          <p:cNvPr id="59" name="Straight Arrow Connector 58">
            <a:extLst>
              <a:ext uri="{FF2B5EF4-FFF2-40B4-BE49-F238E27FC236}">
                <a16:creationId xmlns:a16="http://schemas.microsoft.com/office/drawing/2014/main" id="{6916C9A7-56E7-464D-8BCB-71D0A59C2369}"/>
              </a:ext>
            </a:extLst>
          </p:cNvPr>
          <p:cNvCxnSpPr>
            <a:stCxn id="55" idx="3"/>
            <a:endCxn id="57" idx="2"/>
          </p:cNvCxnSpPr>
          <p:nvPr/>
        </p:nvCxnSpPr>
        <p:spPr>
          <a:xfrm flipV="1">
            <a:off x="10048775" y="4220148"/>
            <a:ext cx="500512" cy="570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B13E1A3F-7475-2E4B-BBE3-848FEE378DEA}"/>
              </a:ext>
            </a:extLst>
          </p:cNvPr>
          <p:cNvSpPr/>
          <p:nvPr/>
        </p:nvSpPr>
        <p:spPr>
          <a:xfrm>
            <a:off x="6747309" y="4702334"/>
            <a:ext cx="4466122" cy="750771"/>
          </a:xfrm>
          <a:prstGeom prst="roundRect">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B12502A7-3188-4844-B838-1E5902BF1F5A}"/>
              </a:ext>
            </a:extLst>
          </p:cNvPr>
          <p:cNvSpPr/>
          <p:nvPr/>
        </p:nvSpPr>
        <p:spPr>
          <a:xfrm>
            <a:off x="6872437" y="4877729"/>
            <a:ext cx="3176338" cy="471638"/>
          </a:xfrm>
          <a:prstGeom prst="roundRect">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31356A27-5F10-514E-B301-1B3E1EB9E35B}"/>
              </a:ext>
            </a:extLst>
          </p:cNvPr>
          <p:cNvSpPr txBox="1"/>
          <p:nvPr/>
        </p:nvSpPr>
        <p:spPr>
          <a:xfrm>
            <a:off x="7846374" y="4985738"/>
            <a:ext cx="1076000" cy="276999"/>
          </a:xfrm>
          <a:prstGeom prst="rect">
            <a:avLst/>
          </a:prstGeom>
          <a:noFill/>
        </p:spPr>
        <p:txBody>
          <a:bodyPr wrap="none" rtlCol="0">
            <a:spAutoFit/>
          </a:bodyPr>
          <a:lstStyle/>
          <a:p>
            <a:pPr algn="ctr"/>
            <a:r>
              <a:rPr lang="en-US" sz="1200" b="1" dirty="0"/>
              <a:t>Order Service</a:t>
            </a:r>
          </a:p>
        </p:txBody>
      </p:sp>
      <p:sp>
        <p:nvSpPr>
          <p:cNvPr id="63" name="Magnetic Disk 62">
            <a:extLst>
              <a:ext uri="{FF2B5EF4-FFF2-40B4-BE49-F238E27FC236}">
                <a16:creationId xmlns:a16="http://schemas.microsoft.com/office/drawing/2014/main" id="{74C13739-DD82-B440-B733-8EE04A804A97}"/>
              </a:ext>
            </a:extLst>
          </p:cNvPr>
          <p:cNvSpPr/>
          <p:nvPr/>
        </p:nvSpPr>
        <p:spPr>
          <a:xfrm>
            <a:off x="10549287" y="4848854"/>
            <a:ext cx="577516" cy="517981"/>
          </a:xfrm>
          <a:prstGeom prst="flowChartMagneticDisk">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B207E403-4BCF-514E-A7E5-C318C88B8427}"/>
              </a:ext>
            </a:extLst>
          </p:cNvPr>
          <p:cNvSpPr txBox="1"/>
          <p:nvPr/>
        </p:nvSpPr>
        <p:spPr>
          <a:xfrm>
            <a:off x="10592661" y="5082720"/>
            <a:ext cx="505267" cy="253916"/>
          </a:xfrm>
          <a:prstGeom prst="rect">
            <a:avLst/>
          </a:prstGeom>
          <a:noFill/>
        </p:spPr>
        <p:txBody>
          <a:bodyPr wrap="square" rtlCol="0">
            <a:spAutoFit/>
          </a:bodyPr>
          <a:lstStyle/>
          <a:p>
            <a:pPr algn="ctr"/>
            <a:r>
              <a:rPr lang="en-US" sz="1050" dirty="0"/>
              <a:t>DB</a:t>
            </a:r>
          </a:p>
        </p:txBody>
      </p:sp>
      <p:cxnSp>
        <p:nvCxnSpPr>
          <p:cNvPr id="65" name="Straight Arrow Connector 64">
            <a:extLst>
              <a:ext uri="{FF2B5EF4-FFF2-40B4-BE49-F238E27FC236}">
                <a16:creationId xmlns:a16="http://schemas.microsoft.com/office/drawing/2014/main" id="{D0093622-DDEB-2A48-9930-871E16B67C4C}"/>
              </a:ext>
            </a:extLst>
          </p:cNvPr>
          <p:cNvCxnSpPr>
            <a:stCxn id="61" idx="3"/>
            <a:endCxn id="63" idx="2"/>
          </p:cNvCxnSpPr>
          <p:nvPr/>
        </p:nvCxnSpPr>
        <p:spPr>
          <a:xfrm flipV="1">
            <a:off x="10048775" y="5107845"/>
            <a:ext cx="500512" cy="570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BD6452-41C8-4540-B2C4-3E781193895C}"/>
              </a:ext>
            </a:extLst>
          </p:cNvPr>
          <p:cNvCxnSpPr>
            <a:endCxn id="3" idx="1"/>
          </p:cNvCxnSpPr>
          <p:nvPr/>
        </p:nvCxnSpPr>
        <p:spPr>
          <a:xfrm flipV="1">
            <a:off x="6107807" y="3249239"/>
            <a:ext cx="639502" cy="5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D14C6A9-B11F-144B-A289-D96BC5630471}"/>
              </a:ext>
            </a:extLst>
          </p:cNvPr>
          <p:cNvCxnSpPr>
            <a:cxnSpLocks/>
          </p:cNvCxnSpPr>
          <p:nvPr/>
        </p:nvCxnSpPr>
        <p:spPr>
          <a:xfrm>
            <a:off x="6126398" y="3255800"/>
            <a:ext cx="625656" cy="97418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AF668E9-8775-1A42-A6B5-C39B3257EB26}"/>
              </a:ext>
            </a:extLst>
          </p:cNvPr>
          <p:cNvCxnSpPr>
            <a:cxnSpLocks/>
          </p:cNvCxnSpPr>
          <p:nvPr/>
        </p:nvCxnSpPr>
        <p:spPr>
          <a:xfrm>
            <a:off x="6115070" y="3249238"/>
            <a:ext cx="659641" cy="1823481"/>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4702D502-05CB-B648-ADB2-F56B10CDCD54}"/>
              </a:ext>
            </a:extLst>
          </p:cNvPr>
          <p:cNvSpPr/>
          <p:nvPr/>
        </p:nvSpPr>
        <p:spPr>
          <a:xfrm>
            <a:off x="4235102" y="2854575"/>
            <a:ext cx="1872705" cy="1107195"/>
          </a:xfrm>
          <a:prstGeom prst="roundRect">
            <a:avLst/>
          </a:prstGeom>
          <a:noFill/>
          <a:ln>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3EB6F79-A9A5-E442-B085-1B4C723C6E92}"/>
              </a:ext>
            </a:extLst>
          </p:cNvPr>
          <p:cNvSpPr txBox="1"/>
          <p:nvPr/>
        </p:nvSpPr>
        <p:spPr>
          <a:xfrm>
            <a:off x="4607785" y="3275620"/>
            <a:ext cx="1090282" cy="276999"/>
          </a:xfrm>
          <a:prstGeom prst="rect">
            <a:avLst/>
          </a:prstGeom>
          <a:noFill/>
        </p:spPr>
        <p:txBody>
          <a:bodyPr wrap="square" rtlCol="0">
            <a:spAutoFit/>
          </a:bodyPr>
          <a:lstStyle/>
          <a:p>
            <a:pPr algn="ctr"/>
            <a:r>
              <a:rPr lang="en-US" sz="1200" b="1" i="1" dirty="0">
                <a:solidFill>
                  <a:srgbClr val="00B0F0"/>
                </a:solidFill>
              </a:rPr>
              <a:t>API Gateway</a:t>
            </a:r>
            <a:endParaRPr lang="en-US" b="1" i="1" dirty="0">
              <a:solidFill>
                <a:srgbClr val="00B0F0"/>
              </a:solidFill>
            </a:endParaRPr>
          </a:p>
        </p:txBody>
      </p:sp>
      <p:cxnSp>
        <p:nvCxnSpPr>
          <p:cNvPr id="16" name="Straight Arrow Connector 15">
            <a:extLst>
              <a:ext uri="{FF2B5EF4-FFF2-40B4-BE49-F238E27FC236}">
                <a16:creationId xmlns:a16="http://schemas.microsoft.com/office/drawing/2014/main" id="{90DECCBC-EFAC-004E-ACF1-6B2374D6FDF8}"/>
              </a:ext>
            </a:extLst>
          </p:cNvPr>
          <p:cNvCxnSpPr>
            <a:cxnSpLocks/>
            <a:endCxn id="32" idx="1"/>
          </p:cNvCxnSpPr>
          <p:nvPr/>
        </p:nvCxnSpPr>
        <p:spPr>
          <a:xfrm>
            <a:off x="3922249" y="3408173"/>
            <a:ext cx="3128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2162BDD3-5DB0-7D47-B401-C99E6234A1D1}"/>
              </a:ext>
            </a:extLst>
          </p:cNvPr>
          <p:cNvSpPr/>
          <p:nvPr/>
        </p:nvSpPr>
        <p:spPr>
          <a:xfrm>
            <a:off x="4235271" y="4070730"/>
            <a:ext cx="1900752" cy="674355"/>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C64713C-206F-9345-9C4A-30F24BCD2955}"/>
              </a:ext>
            </a:extLst>
          </p:cNvPr>
          <p:cNvSpPr txBox="1"/>
          <p:nvPr/>
        </p:nvSpPr>
        <p:spPr>
          <a:xfrm>
            <a:off x="4596056" y="4263424"/>
            <a:ext cx="1090282" cy="276999"/>
          </a:xfrm>
          <a:prstGeom prst="rect">
            <a:avLst/>
          </a:prstGeom>
          <a:noFill/>
        </p:spPr>
        <p:txBody>
          <a:bodyPr wrap="square" rtlCol="0">
            <a:spAutoFit/>
          </a:bodyPr>
          <a:lstStyle/>
          <a:p>
            <a:pPr algn="ctr"/>
            <a:r>
              <a:rPr lang="en-US" sz="1200" b="1" i="1" dirty="0" err="1">
                <a:solidFill>
                  <a:srgbClr val="00B0F0"/>
                </a:solidFill>
              </a:rPr>
              <a:t>Config</a:t>
            </a:r>
            <a:r>
              <a:rPr lang="en-US" sz="1200" b="1" i="1" dirty="0">
                <a:solidFill>
                  <a:srgbClr val="00B0F0"/>
                </a:solidFill>
              </a:rPr>
              <a:t> Service</a:t>
            </a:r>
            <a:endParaRPr lang="en-US" b="1" i="1" dirty="0">
              <a:solidFill>
                <a:srgbClr val="00B0F0"/>
              </a:solidFill>
            </a:endParaRPr>
          </a:p>
        </p:txBody>
      </p:sp>
      <p:sp>
        <p:nvSpPr>
          <p:cNvPr id="51" name="Rounded Rectangle 50">
            <a:extLst>
              <a:ext uri="{FF2B5EF4-FFF2-40B4-BE49-F238E27FC236}">
                <a16:creationId xmlns:a16="http://schemas.microsoft.com/office/drawing/2014/main" id="{A4936DB2-7EE3-7E48-ADD1-5E875351A368}"/>
              </a:ext>
            </a:extLst>
          </p:cNvPr>
          <p:cNvSpPr/>
          <p:nvPr/>
        </p:nvSpPr>
        <p:spPr>
          <a:xfrm>
            <a:off x="4235102" y="4856294"/>
            <a:ext cx="1900752" cy="674355"/>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36A8520-5EC6-2D43-912E-209DFD3F60C5}"/>
              </a:ext>
            </a:extLst>
          </p:cNvPr>
          <p:cNvSpPr txBox="1"/>
          <p:nvPr/>
        </p:nvSpPr>
        <p:spPr>
          <a:xfrm>
            <a:off x="4595887" y="5048988"/>
            <a:ext cx="1090282" cy="276999"/>
          </a:xfrm>
          <a:prstGeom prst="rect">
            <a:avLst/>
          </a:prstGeom>
          <a:noFill/>
        </p:spPr>
        <p:txBody>
          <a:bodyPr wrap="square" rtlCol="0">
            <a:spAutoFit/>
          </a:bodyPr>
          <a:lstStyle/>
          <a:p>
            <a:pPr algn="ctr"/>
            <a:r>
              <a:rPr lang="en-US" sz="1200" b="1" i="1" dirty="0">
                <a:solidFill>
                  <a:srgbClr val="00B0F0"/>
                </a:solidFill>
              </a:rPr>
              <a:t>Discovery Service</a:t>
            </a:r>
            <a:endParaRPr lang="en-US" b="1" i="1" dirty="0">
              <a:solidFill>
                <a:srgbClr val="00B0F0"/>
              </a:solidFill>
            </a:endParaRPr>
          </a:p>
        </p:txBody>
      </p:sp>
      <p:cxnSp>
        <p:nvCxnSpPr>
          <p:cNvPr id="69" name="Straight Arrow Connector 68">
            <a:extLst>
              <a:ext uri="{FF2B5EF4-FFF2-40B4-BE49-F238E27FC236}">
                <a16:creationId xmlns:a16="http://schemas.microsoft.com/office/drawing/2014/main" id="{C72D47A5-8AA4-7C42-B885-48D9843BB81A}"/>
              </a:ext>
            </a:extLst>
          </p:cNvPr>
          <p:cNvCxnSpPr>
            <a:cxnSpLocks/>
            <a:endCxn id="3" idx="1"/>
          </p:cNvCxnSpPr>
          <p:nvPr/>
        </p:nvCxnSpPr>
        <p:spPr>
          <a:xfrm flipV="1">
            <a:off x="6117432" y="3249239"/>
            <a:ext cx="629877" cy="1117674"/>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A6C59F2-A396-8A48-A4E4-DF6980DC4E8B}"/>
              </a:ext>
            </a:extLst>
          </p:cNvPr>
          <p:cNvCxnSpPr>
            <a:cxnSpLocks/>
            <a:endCxn id="54" idx="1"/>
          </p:cNvCxnSpPr>
          <p:nvPr/>
        </p:nvCxnSpPr>
        <p:spPr>
          <a:xfrm flipV="1">
            <a:off x="6124026" y="4190023"/>
            <a:ext cx="623283" cy="118798"/>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8D8A9A-D05A-494F-9A97-1D72D1A3D0C0}"/>
              </a:ext>
            </a:extLst>
          </p:cNvPr>
          <p:cNvCxnSpPr>
            <a:cxnSpLocks/>
            <a:endCxn id="60" idx="1"/>
          </p:cNvCxnSpPr>
          <p:nvPr/>
        </p:nvCxnSpPr>
        <p:spPr>
          <a:xfrm>
            <a:off x="6124026" y="4308821"/>
            <a:ext cx="623283" cy="768899"/>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B463AD1-3DAF-6D48-BE32-3D8E683E6968}"/>
              </a:ext>
            </a:extLst>
          </p:cNvPr>
          <p:cNvCxnSpPr>
            <a:cxnSpLocks/>
            <a:endCxn id="3" idx="1"/>
          </p:cNvCxnSpPr>
          <p:nvPr/>
        </p:nvCxnSpPr>
        <p:spPr>
          <a:xfrm flipV="1">
            <a:off x="6165773" y="3249239"/>
            <a:ext cx="581536" cy="179974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C81C2A-367D-1548-B89F-3E467811F886}"/>
              </a:ext>
            </a:extLst>
          </p:cNvPr>
          <p:cNvCxnSpPr>
            <a:cxnSpLocks/>
            <a:endCxn id="54" idx="1"/>
          </p:cNvCxnSpPr>
          <p:nvPr/>
        </p:nvCxnSpPr>
        <p:spPr>
          <a:xfrm flipV="1">
            <a:off x="6124695" y="4190023"/>
            <a:ext cx="622614" cy="91391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AECE875-52E1-B944-BA4D-157BF6E4F777}"/>
              </a:ext>
            </a:extLst>
          </p:cNvPr>
          <p:cNvCxnSpPr>
            <a:cxnSpLocks/>
            <a:endCxn id="60" idx="1"/>
          </p:cNvCxnSpPr>
          <p:nvPr/>
        </p:nvCxnSpPr>
        <p:spPr>
          <a:xfrm>
            <a:off x="6135854" y="5035308"/>
            <a:ext cx="611455" cy="42412"/>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35932955-19A1-AB41-9A7D-9ECAA6ED527E}"/>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12</a:t>
            </a:r>
          </a:p>
        </p:txBody>
      </p:sp>
      <p:sp>
        <p:nvSpPr>
          <p:cNvPr id="76" name="Footer Placeholder 4">
            <a:extLst>
              <a:ext uri="{FF2B5EF4-FFF2-40B4-BE49-F238E27FC236}">
                <a16:creationId xmlns:a16="http://schemas.microsoft.com/office/drawing/2014/main" id="{C6B38740-0C05-1D4D-B44F-1612650893A5}"/>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73461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C9EF7-A156-C84B-9FA7-23C45BAA8F3F}"/>
              </a:ext>
            </a:extLst>
          </p:cNvPr>
          <p:cNvSpPr>
            <a:spLocks noGrp="1"/>
          </p:cNvSpPr>
          <p:nvPr>
            <p:ph type="title"/>
          </p:nvPr>
        </p:nvSpPr>
        <p:spPr/>
        <p:txBody>
          <a:bodyPr/>
          <a:lstStyle/>
          <a:p>
            <a:r>
              <a:rPr lang="en-US" dirty="0"/>
              <a:t>Spring Cloud</a:t>
            </a:r>
          </a:p>
        </p:txBody>
      </p:sp>
      <p:sp>
        <p:nvSpPr>
          <p:cNvPr id="3" name="Content Placeholder 2">
            <a:extLst>
              <a:ext uri="{FF2B5EF4-FFF2-40B4-BE49-F238E27FC236}">
                <a16:creationId xmlns:a16="http://schemas.microsoft.com/office/drawing/2014/main" id="{EF44E7BE-7763-C640-9292-31BB2C25C5AA}"/>
              </a:ext>
            </a:extLst>
          </p:cNvPr>
          <p:cNvSpPr>
            <a:spLocks noGrp="1"/>
          </p:cNvSpPr>
          <p:nvPr>
            <p:ph idx="1"/>
          </p:nvPr>
        </p:nvSpPr>
        <p:spPr>
          <a:xfrm>
            <a:off x="1295401" y="2556932"/>
            <a:ext cx="9601196" cy="2371203"/>
          </a:xfrm>
        </p:spPr>
        <p:txBody>
          <a:bodyPr>
            <a:normAutofit lnSpcReduction="10000"/>
          </a:bodyPr>
          <a:lstStyle/>
          <a:p>
            <a:pPr marL="0" indent="0" algn="just">
              <a:buNone/>
            </a:pPr>
            <a:r>
              <a:rPr lang="en-IN" sz="2000" dirty="0"/>
              <a:t>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Coordination of distributed systems leads to boiler plate patterns, and using Spring Cloud developers can quickly stand up services and applications that implement those patterns. They will work well in any distributed environment, including the developer’s own laptop, bare metal data centres, and managed platforms such as Cloud Foundry.</a:t>
            </a:r>
          </a:p>
          <a:p>
            <a:pPr marL="0" indent="0" algn="ctr">
              <a:buNone/>
            </a:pPr>
            <a:endParaRPr lang="en-US" sz="2000" dirty="0"/>
          </a:p>
        </p:txBody>
      </p:sp>
      <p:sp>
        <p:nvSpPr>
          <p:cNvPr id="6" name="Rounded Rectangle 5">
            <a:extLst>
              <a:ext uri="{FF2B5EF4-FFF2-40B4-BE49-F238E27FC236}">
                <a16:creationId xmlns:a16="http://schemas.microsoft.com/office/drawing/2014/main" id="{A277DB38-3B1D-0C46-B268-26F2FDA103E0}"/>
              </a:ext>
            </a:extLst>
          </p:cNvPr>
          <p:cNvSpPr/>
          <p:nvPr/>
        </p:nvSpPr>
        <p:spPr>
          <a:xfrm>
            <a:off x="3080084" y="5139891"/>
            <a:ext cx="5919537" cy="770021"/>
          </a:xfrm>
          <a:prstGeom prst="roundRect">
            <a:avLst/>
          </a:prstGeom>
          <a:noFill/>
          <a:ln w="2540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E803F5-CD8E-994F-822E-9F201BA4173F}"/>
              </a:ext>
            </a:extLst>
          </p:cNvPr>
          <p:cNvSpPr txBox="1"/>
          <p:nvPr/>
        </p:nvSpPr>
        <p:spPr>
          <a:xfrm>
            <a:off x="3182210" y="5263291"/>
            <a:ext cx="5715283" cy="523220"/>
          </a:xfrm>
          <a:prstGeom prst="rect">
            <a:avLst/>
          </a:prstGeom>
          <a:noFill/>
        </p:spPr>
        <p:txBody>
          <a:bodyPr wrap="none" rtlCol="0">
            <a:spAutoFit/>
          </a:bodyPr>
          <a:lstStyle/>
          <a:p>
            <a:r>
              <a:rPr lang="en-US" sz="2800" dirty="0">
                <a:hlinkClick r:id="rId2"/>
              </a:rPr>
              <a:t>https://spring.io/projects/spring-cloud</a:t>
            </a:r>
            <a:endParaRPr lang="en-US" sz="2800" dirty="0"/>
          </a:p>
        </p:txBody>
      </p:sp>
      <p:sp>
        <p:nvSpPr>
          <p:cNvPr id="9" name="TextBox 8">
            <a:extLst>
              <a:ext uri="{FF2B5EF4-FFF2-40B4-BE49-F238E27FC236}">
                <a16:creationId xmlns:a16="http://schemas.microsoft.com/office/drawing/2014/main" id="{F66A37AD-8F64-2D4F-93DF-FA56141AAE57}"/>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13</a:t>
            </a:r>
          </a:p>
        </p:txBody>
      </p:sp>
      <p:sp>
        <p:nvSpPr>
          <p:cNvPr id="12" name="Footer Placeholder 4">
            <a:extLst>
              <a:ext uri="{FF2B5EF4-FFF2-40B4-BE49-F238E27FC236}">
                <a16:creationId xmlns:a16="http://schemas.microsoft.com/office/drawing/2014/main" id="{C3B02C00-83CA-B548-85C3-4A0A0B7DD53C}"/>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575093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7A4CE-A711-EC4F-B052-E43EB876FBD5}"/>
              </a:ext>
            </a:extLst>
          </p:cNvPr>
          <p:cNvSpPr>
            <a:spLocks noGrp="1"/>
          </p:cNvSpPr>
          <p:nvPr>
            <p:ph type="title"/>
          </p:nvPr>
        </p:nvSpPr>
        <p:spPr/>
        <p:txBody>
          <a:bodyPr>
            <a:normAutofit/>
          </a:bodyPr>
          <a:lstStyle/>
          <a:p>
            <a:r>
              <a:rPr lang="en-US" dirty="0"/>
              <a:t>Commercial </a:t>
            </a:r>
            <a:r>
              <a:rPr lang="en-US" dirty="0" err="1"/>
              <a:t>Iaas</a:t>
            </a:r>
            <a:r>
              <a:rPr lang="en-US" dirty="0"/>
              <a:t>, </a:t>
            </a:r>
            <a:r>
              <a:rPr lang="en-US" dirty="0" err="1"/>
              <a:t>Paas</a:t>
            </a:r>
            <a:r>
              <a:rPr lang="en-US" dirty="0"/>
              <a:t> and </a:t>
            </a:r>
            <a:r>
              <a:rPr lang="en-US" dirty="0" err="1"/>
              <a:t>Saas</a:t>
            </a:r>
            <a:r>
              <a:rPr lang="en-US" dirty="0"/>
              <a:t> Platforms</a:t>
            </a:r>
          </a:p>
        </p:txBody>
      </p:sp>
      <p:pic>
        <p:nvPicPr>
          <p:cNvPr id="4" name="Picture 3">
            <a:extLst>
              <a:ext uri="{FF2B5EF4-FFF2-40B4-BE49-F238E27FC236}">
                <a16:creationId xmlns:a16="http://schemas.microsoft.com/office/drawing/2014/main" id="{19DB06AE-7CA3-5B42-9C9E-E2334BC53E3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5402" y="2514459"/>
            <a:ext cx="4748345" cy="3717897"/>
          </a:xfrm>
          <a:prstGeom prst="rect">
            <a:avLst/>
          </a:prstGeom>
        </p:spPr>
      </p:pic>
      <p:pic>
        <p:nvPicPr>
          <p:cNvPr id="5" name="Picture 4">
            <a:extLst>
              <a:ext uri="{FF2B5EF4-FFF2-40B4-BE49-F238E27FC236}">
                <a16:creationId xmlns:a16="http://schemas.microsoft.com/office/drawing/2014/main" id="{0843AFC2-5682-F343-9F8C-0791DD9ACA5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2514459"/>
            <a:ext cx="5211554" cy="3717897"/>
          </a:xfrm>
          <a:prstGeom prst="rect">
            <a:avLst/>
          </a:prstGeom>
        </p:spPr>
      </p:pic>
      <p:sp>
        <p:nvSpPr>
          <p:cNvPr id="6" name="TextBox 5">
            <a:extLst>
              <a:ext uri="{FF2B5EF4-FFF2-40B4-BE49-F238E27FC236}">
                <a16:creationId xmlns:a16="http://schemas.microsoft.com/office/drawing/2014/main" id="{920F5364-ED68-CB46-97FD-216131D61BFB}"/>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14</a:t>
            </a:r>
          </a:p>
        </p:txBody>
      </p:sp>
      <p:sp>
        <p:nvSpPr>
          <p:cNvPr id="9" name="Footer Placeholder 4">
            <a:extLst>
              <a:ext uri="{FF2B5EF4-FFF2-40B4-BE49-F238E27FC236}">
                <a16:creationId xmlns:a16="http://schemas.microsoft.com/office/drawing/2014/main" id="{3A82364C-857A-0F4D-B78D-29297B9E6388}"/>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234196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6EF6F-DB47-7145-B8C1-8B628E4C3EAD}"/>
              </a:ext>
            </a:extLst>
          </p:cNvPr>
          <p:cNvSpPr>
            <a:spLocks noGrp="1"/>
          </p:cNvSpPr>
          <p:nvPr>
            <p:ph type="title"/>
          </p:nvPr>
        </p:nvSpPr>
        <p:spPr/>
        <p:txBody>
          <a:bodyPr/>
          <a:lstStyle/>
          <a:p>
            <a:r>
              <a:rPr lang="en-US" dirty="0"/>
              <a:t>J2EE Stack</a:t>
            </a:r>
          </a:p>
        </p:txBody>
      </p:sp>
      <p:pic>
        <p:nvPicPr>
          <p:cNvPr id="4" name="Picture 3">
            <a:extLst>
              <a:ext uri="{FF2B5EF4-FFF2-40B4-BE49-F238E27FC236}">
                <a16:creationId xmlns:a16="http://schemas.microsoft.com/office/drawing/2014/main" id="{9C7FE286-EA41-C04E-916A-16AA81FC12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5402" y="2523473"/>
            <a:ext cx="5054600" cy="3619094"/>
          </a:xfrm>
          <a:prstGeom prst="rect">
            <a:avLst/>
          </a:prstGeom>
        </p:spPr>
      </p:pic>
      <p:pic>
        <p:nvPicPr>
          <p:cNvPr id="5" name="Picture 4">
            <a:extLst>
              <a:ext uri="{FF2B5EF4-FFF2-40B4-BE49-F238E27FC236}">
                <a16:creationId xmlns:a16="http://schemas.microsoft.com/office/drawing/2014/main" id="{DFEB33A3-F25C-B64B-BBAE-2EEF204714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1150" y="2815370"/>
            <a:ext cx="4051300" cy="3035300"/>
          </a:xfrm>
          <a:prstGeom prst="rect">
            <a:avLst/>
          </a:prstGeom>
        </p:spPr>
      </p:pic>
      <p:sp>
        <p:nvSpPr>
          <p:cNvPr id="6" name="TextBox 5">
            <a:extLst>
              <a:ext uri="{FF2B5EF4-FFF2-40B4-BE49-F238E27FC236}">
                <a16:creationId xmlns:a16="http://schemas.microsoft.com/office/drawing/2014/main" id="{A18244CA-20F6-F844-ADFF-F715CA60C51C}"/>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15</a:t>
            </a:r>
          </a:p>
        </p:txBody>
      </p:sp>
      <p:sp>
        <p:nvSpPr>
          <p:cNvPr id="9" name="Footer Placeholder 4">
            <a:extLst>
              <a:ext uri="{FF2B5EF4-FFF2-40B4-BE49-F238E27FC236}">
                <a16:creationId xmlns:a16="http://schemas.microsoft.com/office/drawing/2014/main" id="{D41F8C37-DBCB-0B41-AE95-4C51E9B65077}"/>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344394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3BDC6-F7D0-F442-89A8-1E6CF4B48A3D}"/>
              </a:ext>
            </a:extLst>
          </p:cNvPr>
          <p:cNvSpPr>
            <a:spLocks noGrp="1"/>
          </p:cNvSpPr>
          <p:nvPr>
            <p:ph type="title"/>
          </p:nvPr>
        </p:nvSpPr>
        <p:spPr/>
        <p:txBody>
          <a:bodyPr/>
          <a:lstStyle/>
          <a:p>
            <a:r>
              <a:rPr lang="en-US" dirty="0" err="1"/>
              <a:t>RoR</a:t>
            </a:r>
            <a:r>
              <a:rPr lang="en-US" dirty="0"/>
              <a:t> Stack</a:t>
            </a:r>
          </a:p>
        </p:txBody>
      </p:sp>
      <p:pic>
        <p:nvPicPr>
          <p:cNvPr id="4" name="Picture 3">
            <a:extLst>
              <a:ext uri="{FF2B5EF4-FFF2-40B4-BE49-F238E27FC236}">
                <a16:creationId xmlns:a16="http://schemas.microsoft.com/office/drawing/2014/main" id="{A22371CF-CB2C-2748-9F6C-F8BDD5BFCF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38500" y="2580217"/>
            <a:ext cx="5715000" cy="3441700"/>
          </a:xfrm>
          <a:prstGeom prst="rect">
            <a:avLst/>
          </a:prstGeom>
        </p:spPr>
      </p:pic>
      <p:sp>
        <p:nvSpPr>
          <p:cNvPr id="5" name="TextBox 4">
            <a:extLst>
              <a:ext uri="{FF2B5EF4-FFF2-40B4-BE49-F238E27FC236}">
                <a16:creationId xmlns:a16="http://schemas.microsoft.com/office/drawing/2014/main" id="{D8E87FEE-00AC-7440-9496-24B780ADF71C}"/>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16</a:t>
            </a:r>
          </a:p>
        </p:txBody>
      </p:sp>
      <p:sp>
        <p:nvSpPr>
          <p:cNvPr id="8" name="Footer Placeholder 4">
            <a:extLst>
              <a:ext uri="{FF2B5EF4-FFF2-40B4-BE49-F238E27FC236}">
                <a16:creationId xmlns:a16="http://schemas.microsoft.com/office/drawing/2014/main" id="{DCC0B430-A4DD-0D44-9BF2-70EC4BBE5D93}"/>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208987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066EB-3869-8343-9CA0-411F462A829D}"/>
              </a:ext>
            </a:extLst>
          </p:cNvPr>
          <p:cNvSpPr>
            <a:spLocks noGrp="1"/>
          </p:cNvSpPr>
          <p:nvPr>
            <p:ph type="title"/>
          </p:nvPr>
        </p:nvSpPr>
        <p:spPr/>
        <p:txBody>
          <a:bodyPr/>
          <a:lstStyle/>
          <a:p>
            <a:r>
              <a:rPr lang="en-US" dirty="0" err="1"/>
              <a:t>NodeJS</a:t>
            </a:r>
            <a:r>
              <a:rPr lang="en-US" dirty="0"/>
              <a:t> Stack</a:t>
            </a:r>
          </a:p>
        </p:txBody>
      </p:sp>
      <p:pic>
        <p:nvPicPr>
          <p:cNvPr id="4" name="Picture 3">
            <a:extLst>
              <a:ext uri="{FF2B5EF4-FFF2-40B4-BE49-F238E27FC236}">
                <a16:creationId xmlns:a16="http://schemas.microsoft.com/office/drawing/2014/main" id="{F45FD8A7-5120-9847-96FE-5DFA2F29263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5402" y="2628900"/>
            <a:ext cx="3810000" cy="1498600"/>
          </a:xfrm>
          <a:prstGeom prst="rect">
            <a:avLst/>
          </a:prstGeom>
        </p:spPr>
      </p:pic>
      <p:pic>
        <p:nvPicPr>
          <p:cNvPr id="5" name="Picture 4">
            <a:extLst>
              <a:ext uri="{FF2B5EF4-FFF2-40B4-BE49-F238E27FC236}">
                <a16:creationId xmlns:a16="http://schemas.microsoft.com/office/drawing/2014/main" id="{84C07DA1-6F1D-9C45-A6C5-C17DD74C3C5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5402" y="4208637"/>
            <a:ext cx="3437465" cy="1964266"/>
          </a:xfrm>
          <a:prstGeom prst="rect">
            <a:avLst/>
          </a:prstGeom>
        </p:spPr>
      </p:pic>
      <p:pic>
        <p:nvPicPr>
          <p:cNvPr id="6" name="Picture 5">
            <a:extLst>
              <a:ext uri="{FF2B5EF4-FFF2-40B4-BE49-F238E27FC236}">
                <a16:creationId xmlns:a16="http://schemas.microsoft.com/office/drawing/2014/main" id="{32DEEDE5-377D-B74F-B4B2-789755542B0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42181" y="2628900"/>
            <a:ext cx="3554417" cy="3544003"/>
          </a:xfrm>
          <a:prstGeom prst="rect">
            <a:avLst/>
          </a:prstGeom>
        </p:spPr>
      </p:pic>
      <p:pic>
        <p:nvPicPr>
          <p:cNvPr id="7" name="Picture 6">
            <a:extLst>
              <a:ext uri="{FF2B5EF4-FFF2-40B4-BE49-F238E27FC236}">
                <a16:creationId xmlns:a16="http://schemas.microsoft.com/office/drawing/2014/main" id="{C5D67FB0-0B36-6E49-BBB6-69AD974335D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18294" y="4208637"/>
            <a:ext cx="3499287" cy="1964266"/>
          </a:xfrm>
          <a:prstGeom prst="rect">
            <a:avLst/>
          </a:prstGeom>
        </p:spPr>
      </p:pic>
      <p:sp>
        <p:nvSpPr>
          <p:cNvPr id="8" name="TextBox 7">
            <a:extLst>
              <a:ext uri="{FF2B5EF4-FFF2-40B4-BE49-F238E27FC236}">
                <a16:creationId xmlns:a16="http://schemas.microsoft.com/office/drawing/2014/main" id="{15DBAB93-1EA0-4242-BBF1-8EC083005669}"/>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17</a:t>
            </a:r>
          </a:p>
        </p:txBody>
      </p:sp>
      <p:sp>
        <p:nvSpPr>
          <p:cNvPr id="11" name="Footer Placeholder 4">
            <a:extLst>
              <a:ext uri="{FF2B5EF4-FFF2-40B4-BE49-F238E27FC236}">
                <a16:creationId xmlns:a16="http://schemas.microsoft.com/office/drawing/2014/main" id="{25B213A3-4451-274E-B10C-C4C68F7AD6C4}"/>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262624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0FBCAB-0A17-114B-B865-3DB115AB7D9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19201" y="668865"/>
            <a:ext cx="9584266" cy="5476723"/>
          </a:xfrm>
          <a:prstGeom prst="rect">
            <a:avLst/>
          </a:prstGeom>
        </p:spPr>
      </p:pic>
    </p:spTree>
    <p:extLst>
      <p:ext uri="{BB962C8B-B14F-4D97-AF65-F5344CB8AC3E}">
        <p14:creationId xmlns:p14="http://schemas.microsoft.com/office/powerpoint/2010/main" val="3764886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71AC-7238-524E-B184-453AA492B6C1}"/>
              </a:ext>
            </a:extLst>
          </p:cNvPr>
          <p:cNvSpPr>
            <a:spLocks noGrp="1"/>
          </p:cNvSpPr>
          <p:nvPr>
            <p:ph type="title"/>
          </p:nvPr>
        </p:nvSpPr>
        <p:spPr/>
        <p:txBody>
          <a:bodyPr/>
          <a:lstStyle/>
          <a:p>
            <a:r>
              <a:rPr lang="en-US" dirty="0"/>
              <a:t>Monolithic Applications</a:t>
            </a:r>
          </a:p>
        </p:txBody>
      </p:sp>
      <p:pic>
        <p:nvPicPr>
          <p:cNvPr id="4" name="Content Placeholder 3">
            <a:extLst>
              <a:ext uri="{FF2B5EF4-FFF2-40B4-BE49-F238E27FC236}">
                <a16:creationId xmlns:a16="http://schemas.microsoft.com/office/drawing/2014/main" id="{AE6A2D4D-AE6F-9F43-913B-4867DCA558F5}"/>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795496" y="2557463"/>
            <a:ext cx="6601007" cy="3317875"/>
          </a:xfrm>
          <a:prstGeom prst="rect">
            <a:avLst/>
          </a:prstGeom>
        </p:spPr>
      </p:pic>
      <p:sp>
        <p:nvSpPr>
          <p:cNvPr id="5" name="Footer Placeholder 4">
            <a:extLst>
              <a:ext uri="{FF2B5EF4-FFF2-40B4-BE49-F238E27FC236}">
                <a16:creationId xmlns:a16="http://schemas.microsoft.com/office/drawing/2014/main" id="{0713D7AA-CABC-2E40-9A71-D2CED7567DB6}"/>
              </a:ext>
            </a:extLst>
          </p:cNvPr>
          <p:cNvSpPr>
            <a:spLocks noGrp="1"/>
          </p:cNvSpPr>
          <p:nvPr>
            <p:ph type="ftr" sz="quarter" idx="11"/>
          </p:nvPr>
        </p:nvSpPr>
        <p:spPr>
          <a:xfrm>
            <a:off x="2795496" y="6578600"/>
            <a:ext cx="7305900" cy="279400"/>
          </a:xfrm>
        </p:spPr>
        <p:txBody>
          <a:bodyPr/>
          <a:lstStyle/>
          <a:p>
            <a:pPr algn="ctr"/>
            <a:r>
              <a:rPr lang="en-US" dirty="0"/>
              <a:t>© Please be shameless to copy any slide you need 😁</a:t>
            </a:r>
          </a:p>
        </p:txBody>
      </p:sp>
      <p:sp>
        <p:nvSpPr>
          <p:cNvPr id="8" name="TextBox 7">
            <a:extLst>
              <a:ext uri="{FF2B5EF4-FFF2-40B4-BE49-F238E27FC236}">
                <a16:creationId xmlns:a16="http://schemas.microsoft.com/office/drawing/2014/main" id="{BA5FD628-1923-8D4C-AE21-4DE2E2C3F1D8}"/>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1</a:t>
            </a:r>
          </a:p>
        </p:txBody>
      </p:sp>
    </p:spTree>
    <p:extLst>
      <p:ext uri="{BB962C8B-B14F-4D97-AF65-F5344CB8AC3E}">
        <p14:creationId xmlns:p14="http://schemas.microsoft.com/office/powerpoint/2010/main" val="672143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2F15-FA62-0748-9142-8BB146880843}"/>
              </a:ext>
            </a:extLst>
          </p:cNvPr>
          <p:cNvSpPr>
            <a:spLocks noGrp="1"/>
          </p:cNvSpPr>
          <p:nvPr>
            <p:ph type="title"/>
          </p:nvPr>
        </p:nvSpPr>
        <p:spPr/>
        <p:txBody>
          <a:bodyPr/>
          <a:lstStyle/>
          <a:p>
            <a:r>
              <a:rPr lang="en-US" dirty="0"/>
              <a:t>What’s wrong with </a:t>
            </a:r>
            <a:r>
              <a:rPr lang="en-US" dirty="0" err="1"/>
              <a:t>Monolithic’s</a:t>
            </a:r>
            <a:r>
              <a:rPr lang="en-US" dirty="0"/>
              <a:t>?</a:t>
            </a:r>
          </a:p>
        </p:txBody>
      </p:sp>
      <p:sp>
        <p:nvSpPr>
          <p:cNvPr id="3" name="Content Placeholder 2">
            <a:extLst>
              <a:ext uri="{FF2B5EF4-FFF2-40B4-BE49-F238E27FC236}">
                <a16:creationId xmlns:a16="http://schemas.microsoft.com/office/drawing/2014/main" id="{1435F894-BDB2-C14E-A816-3C4E22183A3D}"/>
              </a:ext>
            </a:extLst>
          </p:cNvPr>
          <p:cNvSpPr>
            <a:spLocks noGrp="1"/>
          </p:cNvSpPr>
          <p:nvPr>
            <p:ph idx="1"/>
          </p:nvPr>
        </p:nvSpPr>
        <p:spPr/>
        <p:txBody>
          <a:bodyPr/>
          <a:lstStyle/>
          <a:p>
            <a:r>
              <a:rPr lang="en-US" dirty="0"/>
              <a:t>The whole application is packaged into a single artifact. </a:t>
            </a:r>
          </a:p>
          <a:p>
            <a:r>
              <a:rPr lang="en-US" dirty="0"/>
              <a:t>Any small change within the application would need a need complete makeover.</a:t>
            </a:r>
          </a:p>
          <a:p>
            <a:r>
              <a:rPr lang="en-US" dirty="0"/>
              <a:t>Scaling the application to cater over the planned capacity would grow in complexity with the size of the application.</a:t>
            </a:r>
          </a:p>
          <a:p>
            <a:r>
              <a:rPr lang="en-US" dirty="0"/>
              <a:t>Its tough to build application architecture with varied computation needs.</a:t>
            </a:r>
          </a:p>
          <a:p>
            <a:endParaRPr lang="en-US" dirty="0"/>
          </a:p>
          <a:p>
            <a:endParaRPr lang="en-US" dirty="0"/>
          </a:p>
          <a:p>
            <a:endParaRPr lang="en-US" dirty="0"/>
          </a:p>
        </p:txBody>
      </p:sp>
      <p:sp>
        <p:nvSpPr>
          <p:cNvPr id="6" name="TextBox 5">
            <a:extLst>
              <a:ext uri="{FF2B5EF4-FFF2-40B4-BE49-F238E27FC236}">
                <a16:creationId xmlns:a16="http://schemas.microsoft.com/office/drawing/2014/main" id="{26627EFF-C001-2149-A676-70DABFC43EE4}"/>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2</a:t>
            </a:r>
          </a:p>
        </p:txBody>
      </p:sp>
      <p:sp>
        <p:nvSpPr>
          <p:cNvPr id="7" name="Footer Placeholder 4">
            <a:extLst>
              <a:ext uri="{FF2B5EF4-FFF2-40B4-BE49-F238E27FC236}">
                <a16:creationId xmlns:a16="http://schemas.microsoft.com/office/drawing/2014/main" id="{5EF545F7-2E1D-C040-AAFF-91E8670D58C8}"/>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2975826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6F28-1D27-5C4D-B0AA-515FD6C2B305}"/>
              </a:ext>
            </a:extLst>
          </p:cNvPr>
          <p:cNvSpPr>
            <a:spLocks noGrp="1"/>
          </p:cNvSpPr>
          <p:nvPr>
            <p:ph type="title"/>
          </p:nvPr>
        </p:nvSpPr>
        <p:spPr/>
        <p:txBody>
          <a:bodyPr/>
          <a:lstStyle/>
          <a:p>
            <a:r>
              <a:rPr lang="en-US" dirty="0" err="1"/>
              <a:t>Microservices</a:t>
            </a:r>
            <a:r>
              <a:rPr lang="en-US" dirty="0"/>
              <a:t> Strategies/Mindset</a:t>
            </a:r>
          </a:p>
        </p:txBody>
      </p:sp>
      <p:sp>
        <p:nvSpPr>
          <p:cNvPr id="4" name="Rounded Rectangle 3">
            <a:extLst>
              <a:ext uri="{FF2B5EF4-FFF2-40B4-BE49-F238E27FC236}">
                <a16:creationId xmlns:a16="http://schemas.microsoft.com/office/drawing/2014/main" id="{28F000A8-5439-7445-91D8-95F51FF26EDE}"/>
              </a:ext>
            </a:extLst>
          </p:cNvPr>
          <p:cNvSpPr/>
          <p:nvPr/>
        </p:nvSpPr>
        <p:spPr>
          <a:xfrm>
            <a:off x="1295402" y="2608446"/>
            <a:ext cx="9601196" cy="3503596"/>
          </a:xfrm>
          <a:prstGeom prst="roundRect">
            <a:avLst/>
          </a:prstGeom>
          <a:noFill/>
          <a:ln w="254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Diagonal Corner Rectangle 4">
            <a:extLst>
              <a:ext uri="{FF2B5EF4-FFF2-40B4-BE49-F238E27FC236}">
                <a16:creationId xmlns:a16="http://schemas.microsoft.com/office/drawing/2014/main" id="{EEFE154A-17B1-0142-B8CD-88F606F32C51}"/>
              </a:ext>
            </a:extLst>
          </p:cNvPr>
          <p:cNvSpPr/>
          <p:nvPr/>
        </p:nvSpPr>
        <p:spPr>
          <a:xfrm>
            <a:off x="1578543" y="2853890"/>
            <a:ext cx="1867301" cy="3012707"/>
          </a:xfrm>
          <a:prstGeom prst="round2Diag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FF139FC-82A5-CC44-9AA8-89972B481AEE}"/>
              </a:ext>
            </a:extLst>
          </p:cNvPr>
          <p:cNvSpPr txBox="1"/>
          <p:nvPr/>
        </p:nvSpPr>
        <p:spPr>
          <a:xfrm>
            <a:off x="1807801" y="4175577"/>
            <a:ext cx="1405962" cy="369332"/>
          </a:xfrm>
          <a:prstGeom prst="rect">
            <a:avLst/>
          </a:prstGeom>
          <a:noFill/>
          <a:ln>
            <a:solidFill>
              <a:srgbClr val="00B050"/>
            </a:solidFill>
            <a:prstDash val="dashDot"/>
          </a:ln>
        </p:spPr>
        <p:txBody>
          <a:bodyPr wrap="none" rtlCol="0">
            <a:spAutoFit/>
          </a:bodyPr>
          <a:lstStyle/>
          <a:p>
            <a:r>
              <a:rPr lang="en-US" dirty="0"/>
              <a:t>Virtualization</a:t>
            </a:r>
          </a:p>
        </p:txBody>
      </p:sp>
      <p:sp>
        <p:nvSpPr>
          <p:cNvPr id="7" name="Round Diagonal Corner Rectangle 6">
            <a:extLst>
              <a:ext uri="{FF2B5EF4-FFF2-40B4-BE49-F238E27FC236}">
                <a16:creationId xmlns:a16="http://schemas.microsoft.com/office/drawing/2014/main" id="{B3D01789-E7EC-3E40-A163-709128E27547}"/>
              </a:ext>
            </a:extLst>
          </p:cNvPr>
          <p:cNvSpPr/>
          <p:nvPr/>
        </p:nvSpPr>
        <p:spPr>
          <a:xfrm>
            <a:off x="5106600" y="2853890"/>
            <a:ext cx="1867301" cy="3012707"/>
          </a:xfrm>
          <a:prstGeom prst="round2DiagRect">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06849E7-6B3C-5D4D-AE72-5F731E1359CF}"/>
              </a:ext>
            </a:extLst>
          </p:cNvPr>
          <p:cNvSpPr txBox="1"/>
          <p:nvPr/>
        </p:nvSpPr>
        <p:spPr>
          <a:xfrm>
            <a:off x="5204925" y="4183415"/>
            <a:ext cx="1670650" cy="369332"/>
          </a:xfrm>
          <a:prstGeom prst="rect">
            <a:avLst/>
          </a:prstGeom>
          <a:noFill/>
          <a:ln>
            <a:solidFill>
              <a:srgbClr val="0070C0"/>
            </a:solidFill>
            <a:prstDash val="dashDot"/>
          </a:ln>
        </p:spPr>
        <p:txBody>
          <a:bodyPr wrap="none" rtlCol="0">
            <a:spAutoFit/>
          </a:bodyPr>
          <a:lstStyle/>
          <a:p>
            <a:r>
              <a:rPr lang="en-US" dirty="0"/>
              <a:t>Containerization</a:t>
            </a:r>
          </a:p>
        </p:txBody>
      </p:sp>
      <p:sp>
        <p:nvSpPr>
          <p:cNvPr id="9" name="Round Diagonal Corner Rectangle 8">
            <a:extLst>
              <a:ext uri="{FF2B5EF4-FFF2-40B4-BE49-F238E27FC236}">
                <a16:creationId xmlns:a16="http://schemas.microsoft.com/office/drawing/2014/main" id="{5C9C82A2-02DE-9F45-8866-10976DEF7FD8}"/>
              </a:ext>
            </a:extLst>
          </p:cNvPr>
          <p:cNvSpPr/>
          <p:nvPr/>
        </p:nvSpPr>
        <p:spPr>
          <a:xfrm>
            <a:off x="8634658" y="2853890"/>
            <a:ext cx="1867301" cy="3012707"/>
          </a:xfrm>
          <a:prstGeom prst="round2DiagRect">
            <a:avLst/>
          </a:pr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B9301ED-7C3B-284E-9F21-ACE3AB65C742}"/>
              </a:ext>
            </a:extLst>
          </p:cNvPr>
          <p:cNvSpPr txBox="1"/>
          <p:nvPr/>
        </p:nvSpPr>
        <p:spPr>
          <a:xfrm>
            <a:off x="8826246" y="3529246"/>
            <a:ext cx="1484124" cy="646331"/>
          </a:xfrm>
          <a:prstGeom prst="rect">
            <a:avLst/>
          </a:prstGeom>
          <a:noFill/>
          <a:ln>
            <a:solidFill>
              <a:srgbClr val="7030A0"/>
            </a:solidFill>
            <a:prstDash val="dashDot"/>
          </a:ln>
        </p:spPr>
        <p:txBody>
          <a:bodyPr wrap="none" rtlCol="0">
            <a:spAutoFit/>
          </a:bodyPr>
          <a:lstStyle/>
          <a:p>
            <a:pPr algn="ctr"/>
            <a:r>
              <a:rPr lang="en-US" dirty="0" err="1"/>
              <a:t>Microservices</a:t>
            </a:r>
            <a:r>
              <a:rPr lang="en-US" dirty="0"/>
              <a:t> </a:t>
            </a:r>
          </a:p>
          <a:p>
            <a:pPr algn="ctr"/>
            <a:r>
              <a:rPr lang="en-US" dirty="0"/>
              <a:t>Frameworks</a:t>
            </a:r>
          </a:p>
        </p:txBody>
      </p:sp>
      <p:sp>
        <p:nvSpPr>
          <p:cNvPr id="14" name="TextBox 13">
            <a:extLst>
              <a:ext uri="{FF2B5EF4-FFF2-40B4-BE49-F238E27FC236}">
                <a16:creationId xmlns:a16="http://schemas.microsoft.com/office/drawing/2014/main" id="{FA9B0BE7-652C-934C-81E6-E4626DBFB52A}"/>
              </a:ext>
            </a:extLst>
          </p:cNvPr>
          <p:cNvSpPr txBox="1"/>
          <p:nvPr/>
        </p:nvSpPr>
        <p:spPr>
          <a:xfrm>
            <a:off x="8850790" y="4836421"/>
            <a:ext cx="1232325" cy="369332"/>
          </a:xfrm>
          <a:prstGeom prst="rect">
            <a:avLst/>
          </a:prstGeom>
          <a:noFill/>
          <a:ln>
            <a:solidFill>
              <a:srgbClr val="7030A0"/>
            </a:solidFill>
            <a:prstDash val="dashDot"/>
          </a:ln>
        </p:spPr>
        <p:txBody>
          <a:bodyPr wrap="none" rtlCol="0">
            <a:spAutoFit/>
          </a:bodyPr>
          <a:lstStyle/>
          <a:p>
            <a:r>
              <a:rPr lang="en-US" dirty="0" err="1"/>
              <a:t>Paas</a:t>
            </a:r>
            <a:r>
              <a:rPr lang="en-US" dirty="0"/>
              <a:t> + IaaS</a:t>
            </a:r>
          </a:p>
        </p:txBody>
      </p:sp>
      <p:sp>
        <p:nvSpPr>
          <p:cNvPr id="16" name="Rectangle 15">
            <a:extLst>
              <a:ext uri="{FF2B5EF4-FFF2-40B4-BE49-F238E27FC236}">
                <a16:creationId xmlns:a16="http://schemas.microsoft.com/office/drawing/2014/main" id="{B044DB2E-6BBB-FF40-B4C1-55009DDBB4F8}"/>
              </a:ext>
            </a:extLst>
          </p:cNvPr>
          <p:cNvSpPr/>
          <p:nvPr/>
        </p:nvSpPr>
        <p:spPr>
          <a:xfrm>
            <a:off x="7295712" y="4175577"/>
            <a:ext cx="1058779" cy="369332"/>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847FDA3C-1534-4348-ABAA-377EBCC9BAE5}"/>
              </a:ext>
            </a:extLst>
          </p:cNvPr>
          <p:cNvSpPr txBox="1"/>
          <p:nvPr/>
        </p:nvSpPr>
        <p:spPr>
          <a:xfrm>
            <a:off x="9391817" y="4321333"/>
            <a:ext cx="352982" cy="369332"/>
          </a:xfrm>
          <a:prstGeom prst="rect">
            <a:avLst/>
          </a:prstGeom>
          <a:noFill/>
          <a:ln>
            <a:solidFill>
              <a:srgbClr val="7030A0"/>
            </a:solidFill>
            <a:prstDash val="dashDot"/>
          </a:ln>
        </p:spPr>
        <p:txBody>
          <a:bodyPr wrap="none" rtlCol="0">
            <a:spAutoFit/>
          </a:bodyPr>
          <a:lstStyle/>
          <a:p>
            <a:r>
              <a:rPr lang="en-US" dirty="0"/>
              <a:t>&amp;</a:t>
            </a:r>
          </a:p>
        </p:txBody>
      </p:sp>
      <p:sp>
        <p:nvSpPr>
          <p:cNvPr id="19" name="TextBox 18">
            <a:extLst>
              <a:ext uri="{FF2B5EF4-FFF2-40B4-BE49-F238E27FC236}">
                <a16:creationId xmlns:a16="http://schemas.microsoft.com/office/drawing/2014/main" id="{BA45DB0F-226E-CB4F-B2A5-82E1E49BF108}"/>
              </a:ext>
            </a:extLst>
          </p:cNvPr>
          <p:cNvSpPr txBox="1"/>
          <p:nvPr/>
        </p:nvSpPr>
        <p:spPr>
          <a:xfrm>
            <a:off x="7615999" y="4184383"/>
            <a:ext cx="426720" cy="369332"/>
          </a:xfrm>
          <a:prstGeom prst="rect">
            <a:avLst/>
          </a:prstGeom>
          <a:noFill/>
        </p:spPr>
        <p:txBody>
          <a:bodyPr wrap="none" rtlCol="0">
            <a:spAutoFit/>
          </a:bodyPr>
          <a:lstStyle/>
          <a:p>
            <a:r>
              <a:rPr lang="en-US" dirty="0">
                <a:solidFill>
                  <a:srgbClr val="0070C0"/>
                </a:solidFill>
              </a:rPr>
              <a:t>Vs</a:t>
            </a:r>
          </a:p>
        </p:txBody>
      </p:sp>
      <p:sp>
        <p:nvSpPr>
          <p:cNvPr id="20" name="Rectangle 19">
            <a:extLst>
              <a:ext uri="{FF2B5EF4-FFF2-40B4-BE49-F238E27FC236}">
                <a16:creationId xmlns:a16="http://schemas.microsoft.com/office/drawing/2014/main" id="{F78DB9CD-A523-4846-8E90-CB83E2E74B23}"/>
              </a:ext>
            </a:extLst>
          </p:cNvPr>
          <p:cNvSpPr/>
          <p:nvPr/>
        </p:nvSpPr>
        <p:spPr>
          <a:xfrm>
            <a:off x="3751851" y="4175577"/>
            <a:ext cx="1058779" cy="369332"/>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C60D6817-1A61-6445-8B63-46D811A19FB6}"/>
              </a:ext>
            </a:extLst>
          </p:cNvPr>
          <p:cNvSpPr txBox="1"/>
          <p:nvPr/>
        </p:nvSpPr>
        <p:spPr>
          <a:xfrm>
            <a:off x="4072138" y="4184383"/>
            <a:ext cx="426720" cy="369332"/>
          </a:xfrm>
          <a:prstGeom prst="rect">
            <a:avLst/>
          </a:prstGeom>
          <a:noFill/>
        </p:spPr>
        <p:txBody>
          <a:bodyPr wrap="none" rtlCol="0">
            <a:spAutoFit/>
          </a:bodyPr>
          <a:lstStyle/>
          <a:p>
            <a:r>
              <a:rPr lang="en-US" dirty="0">
                <a:solidFill>
                  <a:srgbClr val="0070C0"/>
                </a:solidFill>
              </a:rPr>
              <a:t>Vs</a:t>
            </a:r>
          </a:p>
        </p:txBody>
      </p:sp>
      <p:sp>
        <p:nvSpPr>
          <p:cNvPr id="22" name="TextBox 21">
            <a:extLst>
              <a:ext uri="{FF2B5EF4-FFF2-40B4-BE49-F238E27FC236}">
                <a16:creationId xmlns:a16="http://schemas.microsoft.com/office/drawing/2014/main" id="{574A34FF-FB15-7843-8F6E-3DA66F5AED07}"/>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3</a:t>
            </a:r>
          </a:p>
        </p:txBody>
      </p:sp>
      <p:sp>
        <p:nvSpPr>
          <p:cNvPr id="25" name="Footer Placeholder 4">
            <a:extLst>
              <a:ext uri="{FF2B5EF4-FFF2-40B4-BE49-F238E27FC236}">
                <a16:creationId xmlns:a16="http://schemas.microsoft.com/office/drawing/2014/main" id="{ACE9181C-583A-9646-9273-FC01B6D0DABD}"/>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3770997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6F28-1D27-5C4D-B0AA-515FD6C2B305}"/>
              </a:ext>
            </a:extLst>
          </p:cNvPr>
          <p:cNvSpPr>
            <a:spLocks noGrp="1"/>
          </p:cNvSpPr>
          <p:nvPr>
            <p:ph type="title"/>
          </p:nvPr>
        </p:nvSpPr>
        <p:spPr/>
        <p:txBody>
          <a:bodyPr/>
          <a:lstStyle/>
          <a:p>
            <a:r>
              <a:rPr lang="en-US" dirty="0"/>
              <a:t>Other </a:t>
            </a:r>
            <a:r>
              <a:rPr lang="en-US" dirty="0" err="1"/>
              <a:t>Microservices</a:t>
            </a:r>
            <a:r>
              <a:rPr lang="en-US" dirty="0"/>
              <a:t> Strategies Attempted</a:t>
            </a:r>
          </a:p>
        </p:txBody>
      </p:sp>
      <p:sp>
        <p:nvSpPr>
          <p:cNvPr id="4" name="Rounded Rectangle 3">
            <a:extLst>
              <a:ext uri="{FF2B5EF4-FFF2-40B4-BE49-F238E27FC236}">
                <a16:creationId xmlns:a16="http://schemas.microsoft.com/office/drawing/2014/main" id="{28F000A8-5439-7445-91D8-95F51FF26EDE}"/>
              </a:ext>
            </a:extLst>
          </p:cNvPr>
          <p:cNvSpPr/>
          <p:nvPr/>
        </p:nvSpPr>
        <p:spPr>
          <a:xfrm>
            <a:off x="3056826" y="2598820"/>
            <a:ext cx="6058299" cy="3503596"/>
          </a:xfrm>
          <a:prstGeom prst="roundRect">
            <a:avLst/>
          </a:prstGeom>
          <a:noFill/>
          <a:ln w="254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Diagonal Corner Rectangle 4">
            <a:extLst>
              <a:ext uri="{FF2B5EF4-FFF2-40B4-BE49-F238E27FC236}">
                <a16:creationId xmlns:a16="http://schemas.microsoft.com/office/drawing/2014/main" id="{EEFE154A-17B1-0142-B8CD-88F606F32C51}"/>
              </a:ext>
            </a:extLst>
          </p:cNvPr>
          <p:cNvSpPr/>
          <p:nvPr/>
        </p:nvSpPr>
        <p:spPr>
          <a:xfrm>
            <a:off x="3339967" y="2844264"/>
            <a:ext cx="1867301" cy="3012707"/>
          </a:xfrm>
          <a:prstGeom prst="round2Diag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FF139FC-82A5-CC44-9AA8-89972B481AEE}"/>
              </a:ext>
            </a:extLst>
          </p:cNvPr>
          <p:cNvSpPr txBox="1"/>
          <p:nvPr/>
        </p:nvSpPr>
        <p:spPr>
          <a:xfrm>
            <a:off x="3963340" y="4164164"/>
            <a:ext cx="620554" cy="369332"/>
          </a:xfrm>
          <a:prstGeom prst="rect">
            <a:avLst/>
          </a:prstGeom>
          <a:noFill/>
          <a:ln>
            <a:solidFill>
              <a:srgbClr val="00B050"/>
            </a:solidFill>
            <a:prstDash val="dashDot"/>
          </a:ln>
        </p:spPr>
        <p:txBody>
          <a:bodyPr wrap="none" rtlCol="0">
            <a:spAutoFit/>
          </a:bodyPr>
          <a:lstStyle/>
          <a:p>
            <a:r>
              <a:rPr lang="en-US" dirty="0"/>
              <a:t>SOA</a:t>
            </a:r>
          </a:p>
        </p:txBody>
      </p:sp>
      <p:sp>
        <p:nvSpPr>
          <p:cNvPr id="7" name="Round Diagonal Corner Rectangle 6">
            <a:extLst>
              <a:ext uri="{FF2B5EF4-FFF2-40B4-BE49-F238E27FC236}">
                <a16:creationId xmlns:a16="http://schemas.microsoft.com/office/drawing/2014/main" id="{B3D01789-E7EC-3E40-A163-709128E27547}"/>
              </a:ext>
            </a:extLst>
          </p:cNvPr>
          <p:cNvSpPr/>
          <p:nvPr/>
        </p:nvSpPr>
        <p:spPr>
          <a:xfrm>
            <a:off x="6868024" y="2844264"/>
            <a:ext cx="1867301" cy="3012707"/>
          </a:xfrm>
          <a:prstGeom prst="round2DiagRect">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06849E7-6B3C-5D4D-AE72-5F731E1359CF}"/>
              </a:ext>
            </a:extLst>
          </p:cNvPr>
          <p:cNvSpPr txBox="1"/>
          <p:nvPr/>
        </p:nvSpPr>
        <p:spPr>
          <a:xfrm>
            <a:off x="7448051" y="4164164"/>
            <a:ext cx="707245" cy="369332"/>
          </a:xfrm>
          <a:prstGeom prst="rect">
            <a:avLst/>
          </a:prstGeom>
          <a:noFill/>
          <a:ln>
            <a:solidFill>
              <a:srgbClr val="0070C0"/>
            </a:solidFill>
            <a:prstDash val="dashDot"/>
          </a:ln>
        </p:spPr>
        <p:txBody>
          <a:bodyPr wrap="none" rtlCol="0">
            <a:spAutoFit/>
          </a:bodyPr>
          <a:lstStyle/>
          <a:p>
            <a:r>
              <a:rPr lang="en-US" dirty="0"/>
              <a:t>OSGi</a:t>
            </a:r>
          </a:p>
        </p:txBody>
      </p:sp>
      <p:sp>
        <p:nvSpPr>
          <p:cNvPr id="20" name="Rectangle 19">
            <a:extLst>
              <a:ext uri="{FF2B5EF4-FFF2-40B4-BE49-F238E27FC236}">
                <a16:creationId xmlns:a16="http://schemas.microsoft.com/office/drawing/2014/main" id="{F78DB9CD-A523-4846-8E90-CB83E2E74B23}"/>
              </a:ext>
            </a:extLst>
          </p:cNvPr>
          <p:cNvSpPr/>
          <p:nvPr/>
        </p:nvSpPr>
        <p:spPr>
          <a:xfrm>
            <a:off x="5513275" y="4165951"/>
            <a:ext cx="1058779" cy="369332"/>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C60D6817-1A61-6445-8B63-46D811A19FB6}"/>
              </a:ext>
            </a:extLst>
          </p:cNvPr>
          <p:cNvSpPr txBox="1"/>
          <p:nvPr/>
        </p:nvSpPr>
        <p:spPr>
          <a:xfrm>
            <a:off x="5833562" y="4174757"/>
            <a:ext cx="426720" cy="369332"/>
          </a:xfrm>
          <a:prstGeom prst="rect">
            <a:avLst/>
          </a:prstGeom>
          <a:noFill/>
        </p:spPr>
        <p:txBody>
          <a:bodyPr wrap="none" rtlCol="0">
            <a:spAutoFit/>
          </a:bodyPr>
          <a:lstStyle/>
          <a:p>
            <a:r>
              <a:rPr lang="en-US" dirty="0">
                <a:solidFill>
                  <a:srgbClr val="0070C0"/>
                </a:solidFill>
              </a:rPr>
              <a:t>Vs</a:t>
            </a:r>
          </a:p>
        </p:txBody>
      </p:sp>
      <p:sp>
        <p:nvSpPr>
          <p:cNvPr id="18" name="TextBox 17">
            <a:extLst>
              <a:ext uri="{FF2B5EF4-FFF2-40B4-BE49-F238E27FC236}">
                <a16:creationId xmlns:a16="http://schemas.microsoft.com/office/drawing/2014/main" id="{032B26E5-93CC-B14F-B675-D3A8224B4D5C}"/>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4</a:t>
            </a:r>
          </a:p>
        </p:txBody>
      </p:sp>
      <p:sp>
        <p:nvSpPr>
          <p:cNvPr id="22" name="Footer Placeholder 4">
            <a:extLst>
              <a:ext uri="{FF2B5EF4-FFF2-40B4-BE49-F238E27FC236}">
                <a16:creationId xmlns:a16="http://schemas.microsoft.com/office/drawing/2014/main" id="{11A54373-83D7-E742-A32C-E0437138BF95}"/>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294391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4C265-8BA5-D346-9B96-D1C40B54144B}"/>
              </a:ext>
            </a:extLst>
          </p:cNvPr>
          <p:cNvSpPr>
            <a:spLocks noGrp="1"/>
          </p:cNvSpPr>
          <p:nvPr>
            <p:ph type="title"/>
          </p:nvPr>
        </p:nvSpPr>
        <p:spPr/>
        <p:txBody>
          <a:bodyPr/>
          <a:lstStyle/>
          <a:p>
            <a:r>
              <a:rPr lang="en-US" dirty="0"/>
              <a:t>Virtualization</a:t>
            </a:r>
          </a:p>
        </p:txBody>
      </p:sp>
      <p:sp>
        <p:nvSpPr>
          <p:cNvPr id="3" name="Content Placeholder 2">
            <a:extLst>
              <a:ext uri="{FF2B5EF4-FFF2-40B4-BE49-F238E27FC236}">
                <a16:creationId xmlns:a16="http://schemas.microsoft.com/office/drawing/2014/main" id="{5049AE23-EE33-0941-98B0-225606770084}"/>
              </a:ext>
            </a:extLst>
          </p:cNvPr>
          <p:cNvSpPr>
            <a:spLocks noGrp="1"/>
          </p:cNvSpPr>
          <p:nvPr>
            <p:ph idx="1"/>
          </p:nvPr>
        </p:nvSpPr>
        <p:spPr/>
        <p:txBody>
          <a:bodyPr anchor="t"/>
          <a:lstStyle/>
          <a:p>
            <a:pPr marL="0" indent="0" algn="r">
              <a:buNone/>
            </a:pPr>
            <a:r>
              <a:rPr lang="en-US" sz="1600" dirty="0"/>
              <a:t>According to Wikipedia</a:t>
            </a:r>
          </a:p>
          <a:p>
            <a:pPr marL="0" indent="0">
              <a:buNone/>
            </a:pPr>
            <a:endParaRPr lang="en-US" dirty="0"/>
          </a:p>
        </p:txBody>
      </p:sp>
      <p:sp>
        <p:nvSpPr>
          <p:cNvPr id="6" name="Double Brace 5">
            <a:extLst>
              <a:ext uri="{FF2B5EF4-FFF2-40B4-BE49-F238E27FC236}">
                <a16:creationId xmlns:a16="http://schemas.microsoft.com/office/drawing/2014/main" id="{63B296E4-A132-C14E-B345-FF380AE8B5AA}"/>
              </a:ext>
            </a:extLst>
          </p:cNvPr>
          <p:cNvSpPr/>
          <p:nvPr/>
        </p:nvSpPr>
        <p:spPr>
          <a:xfrm>
            <a:off x="2688655" y="3060836"/>
            <a:ext cx="6814687" cy="2242686"/>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29E8599-B3BD-FB47-A316-75BD8E43468D}"/>
              </a:ext>
            </a:extLst>
          </p:cNvPr>
          <p:cNvSpPr txBox="1"/>
          <p:nvPr/>
        </p:nvSpPr>
        <p:spPr>
          <a:xfrm>
            <a:off x="3205214" y="3022333"/>
            <a:ext cx="5746280" cy="2308324"/>
          </a:xfrm>
          <a:prstGeom prst="rect">
            <a:avLst/>
          </a:prstGeom>
          <a:noFill/>
        </p:spPr>
        <p:txBody>
          <a:bodyPr wrap="square" rtlCol="0">
            <a:spAutoFit/>
          </a:bodyPr>
          <a:lstStyle>
            <a:defPPr>
              <a:defRPr lang="en-US"/>
            </a:defPPr>
            <a:lvl1pPr algn="just"/>
          </a:lstStyle>
          <a:p>
            <a:r>
              <a:rPr lang="en-IN" dirty="0"/>
              <a:t>In computing, virtualization refers to the act of creating a virtual (rather than actual) version of something, including virtual computer hardware platforms, storage devices, and computer network resources. Virtualization began in the 1960s, as a method of logically dividing the system resources provided by mainframe computers between different applications. Since then, the meaning of the term has broadened.</a:t>
            </a:r>
          </a:p>
        </p:txBody>
      </p:sp>
      <p:sp>
        <p:nvSpPr>
          <p:cNvPr id="11" name="Rounded Rectangle 10">
            <a:extLst>
              <a:ext uri="{FF2B5EF4-FFF2-40B4-BE49-F238E27FC236}">
                <a16:creationId xmlns:a16="http://schemas.microsoft.com/office/drawing/2014/main" id="{9C51C3DB-CD8B-A740-9F12-238ED1CE0A34}"/>
              </a:ext>
            </a:extLst>
          </p:cNvPr>
          <p:cNvSpPr/>
          <p:nvPr/>
        </p:nvSpPr>
        <p:spPr>
          <a:xfrm>
            <a:off x="3176335" y="5399770"/>
            <a:ext cx="5919537" cy="770021"/>
          </a:xfrm>
          <a:prstGeom prst="roundRect">
            <a:avLst/>
          </a:prstGeom>
          <a:noFill/>
          <a:ln w="2540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DA8B577-70C5-DA41-8CD7-B6EA58805C74}"/>
              </a:ext>
            </a:extLst>
          </p:cNvPr>
          <p:cNvSpPr txBox="1"/>
          <p:nvPr/>
        </p:nvSpPr>
        <p:spPr>
          <a:xfrm>
            <a:off x="3355463" y="5552045"/>
            <a:ext cx="5608971" cy="461665"/>
          </a:xfrm>
          <a:prstGeom prst="rect">
            <a:avLst/>
          </a:prstGeom>
          <a:noFill/>
        </p:spPr>
        <p:txBody>
          <a:bodyPr wrap="none" rtlCol="0">
            <a:spAutoFit/>
          </a:bodyPr>
          <a:lstStyle/>
          <a:p>
            <a:r>
              <a:rPr lang="en-US" sz="2400" dirty="0">
                <a:hlinkClick r:id="rId2"/>
              </a:rPr>
              <a:t>https://en.wikipedia.org/wiki/Virtualization</a:t>
            </a:r>
            <a:r>
              <a:rPr lang="en-US" sz="2400" dirty="0"/>
              <a:t> </a:t>
            </a:r>
          </a:p>
        </p:txBody>
      </p:sp>
      <p:sp>
        <p:nvSpPr>
          <p:cNvPr id="13" name="TextBox 12">
            <a:extLst>
              <a:ext uri="{FF2B5EF4-FFF2-40B4-BE49-F238E27FC236}">
                <a16:creationId xmlns:a16="http://schemas.microsoft.com/office/drawing/2014/main" id="{F3E26D14-118C-574B-BA84-DD8EF532BFB2}"/>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5</a:t>
            </a:r>
          </a:p>
        </p:txBody>
      </p:sp>
      <p:sp>
        <p:nvSpPr>
          <p:cNvPr id="16" name="Footer Placeholder 4">
            <a:extLst>
              <a:ext uri="{FF2B5EF4-FFF2-40B4-BE49-F238E27FC236}">
                <a16:creationId xmlns:a16="http://schemas.microsoft.com/office/drawing/2014/main" id="{B08D019D-99B6-D34F-9E13-806B0A8F7D8B}"/>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3410155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871B3-CC78-3342-922E-E597E7F6E6AC}"/>
              </a:ext>
            </a:extLst>
          </p:cNvPr>
          <p:cNvSpPr>
            <a:spLocks noGrp="1"/>
          </p:cNvSpPr>
          <p:nvPr>
            <p:ph type="title"/>
          </p:nvPr>
        </p:nvSpPr>
        <p:spPr/>
        <p:txBody>
          <a:bodyPr/>
          <a:lstStyle/>
          <a:p>
            <a:r>
              <a:rPr lang="en-US" dirty="0"/>
              <a:t>Virtualization</a:t>
            </a:r>
          </a:p>
        </p:txBody>
      </p:sp>
      <p:pic>
        <p:nvPicPr>
          <p:cNvPr id="4" name="Picture 3">
            <a:extLst>
              <a:ext uri="{FF2B5EF4-FFF2-40B4-BE49-F238E27FC236}">
                <a16:creationId xmlns:a16="http://schemas.microsoft.com/office/drawing/2014/main" id="{84639481-E1E8-1A44-8C41-90093C6CC61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5402" y="2726890"/>
            <a:ext cx="3810000" cy="2540000"/>
          </a:xfrm>
          <a:prstGeom prst="rect">
            <a:avLst/>
          </a:prstGeom>
        </p:spPr>
      </p:pic>
      <p:pic>
        <p:nvPicPr>
          <p:cNvPr id="5" name="Picture 4">
            <a:extLst>
              <a:ext uri="{FF2B5EF4-FFF2-40B4-BE49-F238E27FC236}">
                <a16:creationId xmlns:a16="http://schemas.microsoft.com/office/drawing/2014/main" id="{9505072E-38A7-ED46-9C4B-A7891E5284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27279" y="2795736"/>
            <a:ext cx="4969319" cy="2882205"/>
          </a:xfrm>
          <a:prstGeom prst="rect">
            <a:avLst/>
          </a:prstGeom>
        </p:spPr>
      </p:pic>
      <p:sp>
        <p:nvSpPr>
          <p:cNvPr id="6" name="TextBox 5">
            <a:extLst>
              <a:ext uri="{FF2B5EF4-FFF2-40B4-BE49-F238E27FC236}">
                <a16:creationId xmlns:a16="http://schemas.microsoft.com/office/drawing/2014/main" id="{DC303EC4-D862-9443-A087-D274F57A9383}"/>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6</a:t>
            </a:r>
          </a:p>
        </p:txBody>
      </p:sp>
      <p:sp>
        <p:nvSpPr>
          <p:cNvPr id="9" name="Footer Placeholder 4">
            <a:extLst>
              <a:ext uri="{FF2B5EF4-FFF2-40B4-BE49-F238E27FC236}">
                <a16:creationId xmlns:a16="http://schemas.microsoft.com/office/drawing/2014/main" id="{BDC189A1-74A4-0744-BBA0-9BE02B1563F3}"/>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4089092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4C265-8BA5-D346-9B96-D1C40B54144B}"/>
              </a:ext>
            </a:extLst>
          </p:cNvPr>
          <p:cNvSpPr>
            <a:spLocks noGrp="1"/>
          </p:cNvSpPr>
          <p:nvPr>
            <p:ph type="title"/>
          </p:nvPr>
        </p:nvSpPr>
        <p:spPr/>
        <p:txBody>
          <a:bodyPr/>
          <a:lstStyle/>
          <a:p>
            <a:r>
              <a:rPr lang="en-US" dirty="0"/>
              <a:t>Containerization</a:t>
            </a:r>
          </a:p>
        </p:txBody>
      </p:sp>
      <p:sp>
        <p:nvSpPr>
          <p:cNvPr id="3" name="Content Placeholder 2">
            <a:extLst>
              <a:ext uri="{FF2B5EF4-FFF2-40B4-BE49-F238E27FC236}">
                <a16:creationId xmlns:a16="http://schemas.microsoft.com/office/drawing/2014/main" id="{5049AE23-EE33-0941-98B0-225606770084}"/>
              </a:ext>
            </a:extLst>
          </p:cNvPr>
          <p:cNvSpPr>
            <a:spLocks noGrp="1"/>
          </p:cNvSpPr>
          <p:nvPr>
            <p:ph idx="1"/>
          </p:nvPr>
        </p:nvSpPr>
        <p:spPr/>
        <p:txBody>
          <a:bodyPr anchor="t"/>
          <a:lstStyle/>
          <a:p>
            <a:pPr marL="0" indent="0" algn="r">
              <a:buNone/>
            </a:pPr>
            <a:r>
              <a:rPr lang="en-US" sz="1600" dirty="0"/>
              <a:t>According to Wikipedia</a:t>
            </a:r>
          </a:p>
          <a:p>
            <a:pPr marL="0" indent="0">
              <a:buNone/>
            </a:pPr>
            <a:endParaRPr lang="en-US" dirty="0"/>
          </a:p>
        </p:txBody>
      </p:sp>
      <p:sp>
        <p:nvSpPr>
          <p:cNvPr id="6" name="Double Brace 5">
            <a:extLst>
              <a:ext uri="{FF2B5EF4-FFF2-40B4-BE49-F238E27FC236}">
                <a16:creationId xmlns:a16="http://schemas.microsoft.com/office/drawing/2014/main" id="{63B296E4-A132-C14E-B345-FF380AE8B5AA}"/>
              </a:ext>
            </a:extLst>
          </p:cNvPr>
          <p:cNvSpPr/>
          <p:nvPr/>
        </p:nvSpPr>
        <p:spPr>
          <a:xfrm>
            <a:off x="1366787" y="3060836"/>
            <a:ext cx="9529810" cy="2242686"/>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29E8599-B3BD-FB47-A316-75BD8E43468D}"/>
              </a:ext>
            </a:extLst>
          </p:cNvPr>
          <p:cNvSpPr txBox="1"/>
          <p:nvPr/>
        </p:nvSpPr>
        <p:spPr>
          <a:xfrm>
            <a:off x="1809549" y="3022333"/>
            <a:ext cx="8643487" cy="2246769"/>
          </a:xfrm>
          <a:prstGeom prst="rect">
            <a:avLst/>
          </a:prstGeom>
          <a:noFill/>
        </p:spPr>
        <p:txBody>
          <a:bodyPr wrap="square" rtlCol="0">
            <a:spAutoFit/>
          </a:bodyPr>
          <a:lstStyle>
            <a:defPPr>
              <a:defRPr lang="en-US"/>
            </a:defPPr>
            <a:lvl1pPr algn="just"/>
          </a:lstStyle>
          <a:p>
            <a:r>
              <a:rPr lang="en-IN" sz="1400" dirty="0"/>
              <a:t>Operating-system-level virtualization, also known as containerization, refers to an operating system feature in which the kernel allows the existence of multiple isolated user-space instances. Such instances, called containers, partitions, virtualization engines (VEs) or jails (FreeBSD jail or </a:t>
            </a:r>
            <a:r>
              <a:rPr lang="en-IN" sz="1400" dirty="0" err="1"/>
              <a:t>chroot</a:t>
            </a:r>
            <a:r>
              <a:rPr lang="en-IN" sz="1400" dirty="0"/>
              <a:t> jail), may look like real computers from the point of view of programs running in them. A computer program running on an ordinary operating system can see all resources (connected devices, files and folders, network shares, CPU power, quantifiable hardware capabilities) of that computer. However, programs running inside a container can only see the container's contents and devices assigned to the </a:t>
            </a:r>
            <a:r>
              <a:rPr lang="en-IN" sz="1400" dirty="0" err="1"/>
              <a:t>container.On</a:t>
            </a:r>
            <a:r>
              <a:rPr lang="en-IN" sz="1400" dirty="0"/>
              <a:t> Unix-like operating systems, this feature can be seen as an advanced implementation of the standard </a:t>
            </a:r>
            <a:r>
              <a:rPr lang="en-IN" sz="1400" dirty="0" err="1"/>
              <a:t>chroot</a:t>
            </a:r>
            <a:r>
              <a:rPr lang="en-IN" sz="1400" dirty="0"/>
              <a:t> mechanism, which changes the apparent root folder for the current running process and its children. In addition to isolation mechanisms, the kernel often provides resource-management features to limit the impact of one container's activities on other containers.</a:t>
            </a:r>
          </a:p>
        </p:txBody>
      </p:sp>
      <p:sp>
        <p:nvSpPr>
          <p:cNvPr id="11" name="Rounded Rectangle 10">
            <a:extLst>
              <a:ext uri="{FF2B5EF4-FFF2-40B4-BE49-F238E27FC236}">
                <a16:creationId xmlns:a16="http://schemas.microsoft.com/office/drawing/2014/main" id="{9C51C3DB-CD8B-A740-9F12-238ED1CE0A34}"/>
              </a:ext>
            </a:extLst>
          </p:cNvPr>
          <p:cNvSpPr/>
          <p:nvPr/>
        </p:nvSpPr>
        <p:spPr>
          <a:xfrm>
            <a:off x="1809549" y="5399770"/>
            <a:ext cx="8643487" cy="770021"/>
          </a:xfrm>
          <a:prstGeom prst="roundRect">
            <a:avLst/>
          </a:prstGeom>
          <a:noFill/>
          <a:ln w="2540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DA8B577-70C5-DA41-8CD7-B6EA58805C74}"/>
              </a:ext>
            </a:extLst>
          </p:cNvPr>
          <p:cNvSpPr txBox="1"/>
          <p:nvPr/>
        </p:nvSpPr>
        <p:spPr>
          <a:xfrm>
            <a:off x="2009378" y="5576593"/>
            <a:ext cx="8443658" cy="461665"/>
          </a:xfrm>
          <a:prstGeom prst="rect">
            <a:avLst/>
          </a:prstGeom>
          <a:noFill/>
        </p:spPr>
        <p:txBody>
          <a:bodyPr wrap="none" rtlCol="0">
            <a:spAutoFit/>
          </a:bodyPr>
          <a:lstStyle/>
          <a:p>
            <a:r>
              <a:rPr lang="en-US" sz="2400" dirty="0">
                <a:hlinkClick r:id="rId2"/>
              </a:rPr>
              <a:t>https://en.wikipedia.org/wiki/Operating-system-level_virtualization</a:t>
            </a:r>
            <a:r>
              <a:rPr lang="en-US" sz="2400" dirty="0"/>
              <a:t> </a:t>
            </a:r>
          </a:p>
        </p:txBody>
      </p:sp>
      <p:sp>
        <p:nvSpPr>
          <p:cNvPr id="9" name="TextBox 8">
            <a:extLst>
              <a:ext uri="{FF2B5EF4-FFF2-40B4-BE49-F238E27FC236}">
                <a16:creationId xmlns:a16="http://schemas.microsoft.com/office/drawing/2014/main" id="{F551C6B1-7D39-4342-A2CF-1F532BA00552}"/>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7</a:t>
            </a:r>
          </a:p>
        </p:txBody>
      </p:sp>
      <p:sp>
        <p:nvSpPr>
          <p:cNvPr id="13" name="Footer Placeholder 4">
            <a:extLst>
              <a:ext uri="{FF2B5EF4-FFF2-40B4-BE49-F238E27FC236}">
                <a16:creationId xmlns:a16="http://schemas.microsoft.com/office/drawing/2014/main" id="{E3EBD4B4-811A-BC47-8A66-B2A214AFB8D0}"/>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393129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537D0-AB07-B34E-9E4F-5F3CC54C747F}"/>
              </a:ext>
            </a:extLst>
          </p:cNvPr>
          <p:cNvSpPr>
            <a:spLocks noGrp="1"/>
          </p:cNvSpPr>
          <p:nvPr>
            <p:ph type="title"/>
          </p:nvPr>
        </p:nvSpPr>
        <p:spPr/>
        <p:txBody>
          <a:bodyPr/>
          <a:lstStyle/>
          <a:p>
            <a:r>
              <a:rPr lang="en-US" dirty="0"/>
              <a:t>Containerization</a:t>
            </a:r>
          </a:p>
        </p:txBody>
      </p:sp>
      <p:pic>
        <p:nvPicPr>
          <p:cNvPr id="4" name="Picture 3">
            <a:extLst>
              <a:ext uri="{FF2B5EF4-FFF2-40B4-BE49-F238E27FC236}">
                <a16:creationId xmlns:a16="http://schemas.microsoft.com/office/drawing/2014/main" id="{377D2BC2-C766-894C-9E20-9669F50ECC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5401" y="2955891"/>
            <a:ext cx="4937213" cy="2751889"/>
          </a:xfrm>
          <a:prstGeom prst="rect">
            <a:avLst/>
          </a:prstGeom>
        </p:spPr>
      </p:pic>
      <p:pic>
        <p:nvPicPr>
          <p:cNvPr id="5" name="Picture 4">
            <a:extLst>
              <a:ext uri="{FF2B5EF4-FFF2-40B4-BE49-F238E27FC236}">
                <a16:creationId xmlns:a16="http://schemas.microsoft.com/office/drawing/2014/main" id="{36F851A7-F716-844A-8B48-BD0764C069E2}"/>
              </a:ext>
            </a:extLst>
          </p:cNvPr>
          <p:cNvPicPr>
            <a:picLocks noChangeAspect="1"/>
          </p:cNvPicPr>
          <p:nvPr/>
        </p:nvPicPr>
        <p:blipFill>
          <a:blip r:embed="rId3"/>
          <a:stretch>
            <a:fillRect/>
          </a:stretch>
        </p:blipFill>
        <p:spPr>
          <a:xfrm>
            <a:off x="6496050" y="2955890"/>
            <a:ext cx="4403610" cy="2289877"/>
          </a:xfrm>
          <a:prstGeom prst="rect">
            <a:avLst/>
          </a:prstGeom>
        </p:spPr>
      </p:pic>
      <p:sp>
        <p:nvSpPr>
          <p:cNvPr id="6" name="TextBox 5">
            <a:extLst>
              <a:ext uri="{FF2B5EF4-FFF2-40B4-BE49-F238E27FC236}">
                <a16:creationId xmlns:a16="http://schemas.microsoft.com/office/drawing/2014/main" id="{F5D5D140-B62E-A249-BCDC-D317B003E447}"/>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8</a:t>
            </a:r>
          </a:p>
        </p:txBody>
      </p:sp>
      <p:sp>
        <p:nvSpPr>
          <p:cNvPr id="9" name="Footer Placeholder 4">
            <a:extLst>
              <a:ext uri="{FF2B5EF4-FFF2-40B4-BE49-F238E27FC236}">
                <a16:creationId xmlns:a16="http://schemas.microsoft.com/office/drawing/2014/main" id="{53D0A235-808B-584C-9B44-53604F79EA63}"/>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392778760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317</TotalTime>
  <Words>808</Words>
  <Application>Microsoft Macintosh PowerPoint</Application>
  <PresentationFormat>Widescreen</PresentationFormat>
  <Paragraphs>112</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Garamond</vt:lpstr>
      <vt:lpstr>Organic</vt:lpstr>
      <vt:lpstr>Let’s Microservices</vt:lpstr>
      <vt:lpstr>Monolithic Applications</vt:lpstr>
      <vt:lpstr>What’s wrong with Monolithic’s?</vt:lpstr>
      <vt:lpstr>Microservices Strategies/Mindset</vt:lpstr>
      <vt:lpstr>Other Microservices Strategies Attempted</vt:lpstr>
      <vt:lpstr>Virtualization</vt:lpstr>
      <vt:lpstr>Virtualization</vt:lpstr>
      <vt:lpstr>Containerization</vt:lpstr>
      <vt:lpstr>Containerization</vt:lpstr>
      <vt:lpstr>The estore monolithic architecture</vt:lpstr>
      <vt:lpstr>The estore microservice architecture</vt:lpstr>
      <vt:lpstr>The estore cloud microservice architecture</vt:lpstr>
      <vt:lpstr>Spring Cloud</vt:lpstr>
      <vt:lpstr>Commercial Iaas, Paas and Saas Platforms</vt:lpstr>
      <vt:lpstr>J2EE Stack</vt:lpstr>
      <vt:lpstr>RoR Stack</vt:lpstr>
      <vt:lpstr>NodeJS Stack</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Microservices</dc:title>
  <dc:creator>Subrahmanyam Devarakonda</dc:creator>
  <cp:lastModifiedBy>Subrahmanyam Devarakonda</cp:lastModifiedBy>
  <cp:revision>71</cp:revision>
  <cp:lastPrinted>2018-02-18T17:41:14Z</cp:lastPrinted>
  <dcterms:created xsi:type="dcterms:W3CDTF">2018-02-18T14:38:46Z</dcterms:created>
  <dcterms:modified xsi:type="dcterms:W3CDTF">2018-02-24T23:55:39Z</dcterms:modified>
</cp:coreProperties>
</file>